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74" r:id="rId2"/>
    <p:sldId id="341" r:id="rId3"/>
    <p:sldId id="305" r:id="rId4"/>
    <p:sldId id="292" r:id="rId5"/>
    <p:sldId id="271" r:id="rId6"/>
    <p:sldId id="299" r:id="rId7"/>
    <p:sldId id="300" r:id="rId8"/>
    <p:sldId id="323" r:id="rId9"/>
    <p:sldId id="339" r:id="rId10"/>
    <p:sldId id="322" r:id="rId11"/>
    <p:sldId id="324" r:id="rId12"/>
    <p:sldId id="344" r:id="rId13"/>
    <p:sldId id="319" r:id="rId14"/>
    <p:sldId id="320" r:id="rId15"/>
    <p:sldId id="327" r:id="rId16"/>
    <p:sldId id="321" r:id="rId17"/>
    <p:sldId id="282" r:id="rId18"/>
    <p:sldId id="315" r:id="rId19"/>
    <p:sldId id="311" r:id="rId20"/>
    <p:sldId id="312" r:id="rId21"/>
    <p:sldId id="314" r:id="rId22"/>
    <p:sldId id="334" r:id="rId23"/>
    <p:sldId id="335" r:id="rId24"/>
    <p:sldId id="303" r:id="rId25"/>
    <p:sldId id="273" r:id="rId26"/>
    <p:sldId id="342" r:id="rId27"/>
    <p:sldId id="304" r:id="rId28"/>
    <p:sldId id="310" r:id="rId29"/>
    <p:sldId id="302"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7" autoAdjust="0"/>
    <p:restoredTop sz="94686" autoAdjust="0"/>
  </p:normalViewPr>
  <p:slideViewPr>
    <p:cSldViewPr>
      <p:cViewPr varScale="1">
        <p:scale>
          <a:sx n="78" d="100"/>
          <a:sy n="78" d="100"/>
        </p:scale>
        <p:origin x="1627" y="77"/>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2C9088-635C-47E9-9568-AD78933D4338}" type="datetimeFigureOut">
              <a:rPr lang="en-US" smtClean="0"/>
              <a:pPr/>
              <a:t>2/13/2024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89205B-EE84-4CCC-8D91-0B928248B1D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89205B-EE84-4CCC-8D91-0B928248B1D4}" type="slidenum">
              <a:rPr lang="en-US" smtClean="0"/>
              <a:pPr/>
              <a:t>10</a:t>
            </a:fld>
            <a:endParaRPr lang="en-US"/>
          </a:p>
        </p:txBody>
      </p:sp>
    </p:spTree>
    <p:extLst>
      <p:ext uri="{BB962C8B-B14F-4D97-AF65-F5344CB8AC3E}">
        <p14:creationId xmlns:p14="http://schemas.microsoft.com/office/powerpoint/2010/main" val="401663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AA63BA-7477-4574-933F-DC68A74F6066}" type="slidenum">
              <a:rPr lang="en-US" smtClean="0"/>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See </a:t>
            </a:r>
          </a:p>
        </p:txBody>
      </p:sp>
      <p:sp>
        <p:nvSpPr>
          <p:cNvPr id="4" name="Slide Number Placeholder 3"/>
          <p:cNvSpPr>
            <a:spLocks noGrp="1"/>
          </p:cNvSpPr>
          <p:nvPr>
            <p:ph type="sldNum" sz="quarter" idx="10"/>
          </p:nvPr>
        </p:nvSpPr>
        <p:spPr/>
        <p:txBody>
          <a:bodyPr/>
          <a:lstStyle/>
          <a:p>
            <a:fld id="{65AA63BA-7477-4574-933F-DC68A74F6066}" type="slidenum">
              <a:rPr lang="en-US" smtClean="0"/>
              <a:pPr/>
              <a:t>20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BC1F4-A1A5-68B8-F3E7-339FFAFD4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7AD42-CC91-A56C-233D-2E86B681B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56215-1F11-DD85-251C-74281E37A44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979D554A-657A-A404-C41A-AF9F46776B13}"/>
              </a:ext>
            </a:extLst>
          </p:cNvPr>
          <p:cNvSpPr>
            <a:spLocks noGrp="1"/>
          </p:cNvSpPr>
          <p:nvPr>
            <p:ph type="sldNum" sz="quarter" idx="10"/>
          </p:nvPr>
        </p:nvSpPr>
        <p:spPr/>
        <p:txBody>
          <a:bodyPr/>
          <a:lstStyle/>
          <a:p>
            <a:fld id="{65AA63BA-7477-4574-933F-DC68A74F6066}" type="slidenum">
              <a:rPr lang="en-US" smtClean="0"/>
              <a:pPr/>
              <a:t>22</a:t>
            </a:fld>
            <a:endParaRPr lang="en-US"/>
          </a:p>
        </p:txBody>
      </p:sp>
    </p:spTree>
    <p:extLst>
      <p:ext uri="{BB962C8B-B14F-4D97-AF65-F5344CB8AC3E}">
        <p14:creationId xmlns:p14="http://schemas.microsoft.com/office/powerpoint/2010/main" val="1893763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470025"/>
          </a:xfrm>
        </p:spPr>
        <p:txBody>
          <a:bodyPr>
            <a:noAutofit/>
          </a:bodyPr>
          <a:lstStyle/>
          <a:p>
            <a:r>
              <a:rPr lang="en-US" sz="3200" dirty="0">
                <a:latin typeface="Times New Roman" pitchFamily="18" charset="0"/>
                <a:cs typeface="Times New Roman" pitchFamily="18" charset="0"/>
              </a:rPr>
              <a:t> Blackwater Fill-in and Debris </a:t>
            </a:r>
            <a:br>
              <a:rPr lang="en-US" sz="3200" dirty="0">
                <a:latin typeface="Times New Roman" pitchFamily="18" charset="0"/>
                <a:cs typeface="Times New Roman" pitchFamily="18" charset="0"/>
              </a:rPr>
            </a:b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6" name="TextBox 5"/>
          <p:cNvSpPr txBox="1"/>
          <p:nvPr/>
        </p:nvSpPr>
        <p:spPr>
          <a:xfrm>
            <a:off x="228600" y="4800600"/>
            <a:ext cx="8534400" cy="1323439"/>
          </a:xfrm>
          <a:prstGeom prst="rect">
            <a:avLst/>
          </a:prstGeom>
          <a:noFill/>
        </p:spPr>
        <p:txBody>
          <a:bodyPr wrap="square" rtlCol="0">
            <a:spAutoFit/>
          </a:bodyPr>
          <a:lstStyle/>
          <a:p>
            <a:pPr algn="ctr"/>
            <a:r>
              <a:rPr lang="en-US" sz="2000" b="1" i="1" dirty="0">
                <a:latin typeface="Times New Roman" pitchFamily="18" charset="0"/>
                <a:cs typeface="Times New Roman" pitchFamily="18" charset="0"/>
              </a:rPr>
              <a:t>Presentation to: </a:t>
            </a:r>
          </a:p>
          <a:p>
            <a:pPr algn="ctr"/>
            <a:r>
              <a:rPr lang="en-US" sz="2000" dirty="0">
                <a:latin typeface="Times New Roman" pitchFamily="18" charset="0"/>
                <a:cs typeface="Times New Roman" pitchFamily="18" charset="0"/>
              </a:rPr>
              <a:t>TLAC Board of Directors</a:t>
            </a:r>
          </a:p>
          <a:p>
            <a:pPr algn="ctr"/>
            <a:r>
              <a:rPr lang="en-US" sz="2000" dirty="0">
                <a:latin typeface="Times New Roman" pitchFamily="18" charset="0"/>
                <a:cs typeface="Times New Roman" pitchFamily="18" charset="0"/>
              </a:rPr>
              <a:t>13 February 2024</a:t>
            </a:r>
          </a:p>
          <a:p>
            <a:pPr algn="ctr"/>
            <a:endParaRPr lang="en-US" sz="2000" dirty="0">
              <a:latin typeface="Times New Roman" pitchFamily="18" charset="0"/>
              <a:cs typeface="Times New Roman" pitchFamily="18" charset="0"/>
            </a:endParaRPr>
          </a:p>
        </p:txBody>
      </p:sp>
      <p:pic>
        <p:nvPicPr>
          <p:cNvPr id="8" name="Picture 2" descr="E:\AEP Silt Fillin Pics\20160723 Pic from Rachel_resized.jpg"/>
          <p:cNvPicPr>
            <a:picLocks noChangeAspect="1" noChangeArrowheads="1"/>
          </p:cNvPicPr>
          <p:nvPr/>
        </p:nvPicPr>
        <p:blipFill>
          <a:blip r:embed="rId2" cstate="print"/>
          <a:srcRect/>
          <a:stretch>
            <a:fillRect/>
          </a:stretch>
        </p:blipFill>
        <p:spPr bwMode="auto">
          <a:xfrm>
            <a:off x="1600200" y="1219200"/>
            <a:ext cx="5969000" cy="3357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6C6C11-05B4-0FA2-8AB1-5AAD7C03BF5D}"/>
              </a:ext>
            </a:extLst>
          </p:cNvPr>
          <p:cNvPicPr>
            <a:picLocks noChangeAspect="1"/>
          </p:cNvPicPr>
          <p:nvPr/>
        </p:nvPicPr>
        <p:blipFill>
          <a:blip r:embed="rId3"/>
          <a:stretch>
            <a:fillRect/>
          </a:stretch>
        </p:blipFill>
        <p:spPr>
          <a:xfrm>
            <a:off x="-44614" y="133171"/>
            <a:ext cx="9172665" cy="6629400"/>
          </a:xfrm>
          <a:prstGeom prst="rect">
            <a:avLst/>
          </a:prstGeom>
        </p:spPr>
      </p:pic>
      <p:sp>
        <p:nvSpPr>
          <p:cNvPr id="2" name="Rectangle 1">
            <a:extLst>
              <a:ext uri="{FF2B5EF4-FFF2-40B4-BE49-F238E27FC236}">
                <a16:creationId xmlns:a16="http://schemas.microsoft.com/office/drawing/2014/main" id="{B1036C93-CCDD-5ECE-572C-FD2B1DAC557B}"/>
              </a:ext>
            </a:extLst>
          </p:cNvPr>
          <p:cNvSpPr/>
          <p:nvPr/>
        </p:nvSpPr>
        <p:spPr>
          <a:xfrm>
            <a:off x="5410200" y="3956862"/>
            <a:ext cx="609600" cy="310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B49</a:t>
            </a:r>
          </a:p>
        </p:txBody>
      </p:sp>
      <p:sp>
        <p:nvSpPr>
          <p:cNvPr id="5" name="TextBox 4">
            <a:extLst>
              <a:ext uri="{FF2B5EF4-FFF2-40B4-BE49-F238E27FC236}">
                <a16:creationId xmlns:a16="http://schemas.microsoft.com/office/drawing/2014/main" id="{73712737-0483-4131-D50C-0F2E94B8CEF3}"/>
              </a:ext>
            </a:extLst>
          </p:cNvPr>
          <p:cNvSpPr txBox="1"/>
          <p:nvPr/>
        </p:nvSpPr>
        <p:spPr>
          <a:xfrm>
            <a:off x="7391400" y="3447871"/>
            <a:ext cx="914400" cy="1200329"/>
          </a:xfrm>
          <a:prstGeom prst="rect">
            <a:avLst/>
          </a:prstGeom>
          <a:noFill/>
        </p:spPr>
        <p:txBody>
          <a:bodyPr wrap="square" rtlCol="0">
            <a:spAutoFit/>
          </a:bodyPr>
          <a:lstStyle/>
          <a:p>
            <a:pPr algn="ctr"/>
            <a:r>
              <a:rPr lang="en-US" b="1" i="1" u="sng" dirty="0"/>
              <a:t>New Houses and Docks</a:t>
            </a:r>
          </a:p>
        </p:txBody>
      </p:sp>
      <p:sp>
        <p:nvSpPr>
          <p:cNvPr id="6" name="TextBox 5">
            <a:extLst>
              <a:ext uri="{FF2B5EF4-FFF2-40B4-BE49-F238E27FC236}">
                <a16:creationId xmlns:a16="http://schemas.microsoft.com/office/drawing/2014/main" id="{82C42EA4-5246-E914-D466-09479E0D3D80}"/>
              </a:ext>
            </a:extLst>
          </p:cNvPr>
          <p:cNvSpPr txBox="1"/>
          <p:nvPr/>
        </p:nvSpPr>
        <p:spPr>
          <a:xfrm>
            <a:off x="4686300" y="4456093"/>
            <a:ext cx="2476500" cy="954107"/>
          </a:xfrm>
          <a:prstGeom prst="rect">
            <a:avLst/>
          </a:prstGeom>
          <a:noFill/>
        </p:spPr>
        <p:txBody>
          <a:bodyPr wrap="square" rtlCol="0">
            <a:spAutoFit/>
          </a:bodyPr>
          <a:lstStyle/>
          <a:p>
            <a:pPr algn="ctr"/>
            <a:r>
              <a:rPr lang="en-US" sz="2800" u="sng" dirty="0">
                <a:latin typeface="Times New Roman" panose="02020603050405020304" pitchFamily="18" charset="0"/>
                <a:cs typeface="Times New Roman" panose="02020603050405020304" pitchFamily="18" charset="0"/>
              </a:rPr>
              <a:t>Note:</a:t>
            </a:r>
          </a:p>
          <a:p>
            <a:pPr algn="ctr"/>
            <a:r>
              <a:rPr lang="en-US" sz="2800" u="sng" dirty="0">
                <a:latin typeface="Times New Roman" panose="02020603050405020304" pitchFamily="18" charset="0"/>
                <a:cs typeface="Times New Roman" panose="02020603050405020304" pitchFamily="18" charset="0"/>
              </a:rPr>
              <a:t>Fill-in past B49</a:t>
            </a:r>
          </a:p>
        </p:txBody>
      </p:sp>
      <p:cxnSp>
        <p:nvCxnSpPr>
          <p:cNvPr id="9" name="Straight Arrow Connector 8">
            <a:extLst>
              <a:ext uri="{FF2B5EF4-FFF2-40B4-BE49-F238E27FC236}">
                <a16:creationId xmlns:a16="http://schemas.microsoft.com/office/drawing/2014/main" id="{8975C211-7675-7241-EEB9-AB6F9D5E9BF9}"/>
              </a:ext>
            </a:extLst>
          </p:cNvPr>
          <p:cNvCxnSpPr>
            <a:cxnSpLocks/>
          </p:cNvCxnSpPr>
          <p:nvPr/>
        </p:nvCxnSpPr>
        <p:spPr>
          <a:xfrm flipV="1">
            <a:off x="6030654" y="3698018"/>
            <a:ext cx="209550" cy="223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F06BC6-AF3A-F4DB-BF73-5B0852BD202B}"/>
              </a:ext>
            </a:extLst>
          </p:cNvPr>
          <p:cNvSpPr txBox="1"/>
          <p:nvPr/>
        </p:nvSpPr>
        <p:spPr>
          <a:xfrm>
            <a:off x="3048000" y="1752600"/>
            <a:ext cx="1524000" cy="369332"/>
          </a:xfrm>
          <a:prstGeom prst="rect">
            <a:avLst/>
          </a:prstGeom>
          <a:noFill/>
        </p:spPr>
        <p:txBody>
          <a:bodyPr wrap="square" rtlCol="0">
            <a:spAutoFit/>
          </a:bodyPr>
          <a:lstStyle/>
          <a:p>
            <a:r>
              <a:rPr lang="en-US" dirty="0" err="1"/>
              <a:t>Plattus</a:t>
            </a:r>
            <a:r>
              <a:rPr lang="en-US" dirty="0"/>
              <a:t> Castle</a:t>
            </a:r>
          </a:p>
        </p:txBody>
      </p:sp>
      <p:cxnSp>
        <p:nvCxnSpPr>
          <p:cNvPr id="14" name="Straight Arrow Connector 13">
            <a:extLst>
              <a:ext uri="{FF2B5EF4-FFF2-40B4-BE49-F238E27FC236}">
                <a16:creationId xmlns:a16="http://schemas.microsoft.com/office/drawing/2014/main" id="{70F846D6-EB9B-7637-212B-3DEEEC4EFBE4}"/>
              </a:ext>
            </a:extLst>
          </p:cNvPr>
          <p:cNvCxnSpPr/>
          <p:nvPr/>
        </p:nvCxnSpPr>
        <p:spPr>
          <a:xfrm>
            <a:off x="4457700" y="1937266"/>
            <a:ext cx="457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3E9169B-9929-738D-79BC-3F8F284893FE}"/>
              </a:ext>
            </a:extLst>
          </p:cNvPr>
          <p:cNvCxnSpPr>
            <a:cxnSpLocks/>
          </p:cNvCxnSpPr>
          <p:nvPr/>
        </p:nvCxnSpPr>
        <p:spPr>
          <a:xfrm flipV="1">
            <a:off x="3784637" y="4112031"/>
            <a:ext cx="93414" cy="457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29756A9-0352-A833-7015-C82E6B95D7D8}"/>
              </a:ext>
            </a:extLst>
          </p:cNvPr>
          <p:cNvSpPr txBox="1"/>
          <p:nvPr/>
        </p:nvSpPr>
        <p:spPr>
          <a:xfrm>
            <a:off x="2683646" y="4495800"/>
            <a:ext cx="1583554" cy="646331"/>
          </a:xfrm>
          <a:prstGeom prst="rect">
            <a:avLst/>
          </a:prstGeom>
          <a:noFill/>
        </p:spPr>
        <p:txBody>
          <a:bodyPr wrap="square" rtlCol="0">
            <a:spAutoFit/>
          </a:bodyPr>
          <a:lstStyle/>
          <a:p>
            <a:pPr algn="ctr"/>
            <a:r>
              <a:rPr lang="en-US" dirty="0"/>
              <a:t>Ponderosa Campground</a:t>
            </a:r>
          </a:p>
        </p:txBody>
      </p:sp>
      <p:sp>
        <p:nvSpPr>
          <p:cNvPr id="4" name="TextBox 3">
            <a:extLst>
              <a:ext uri="{FF2B5EF4-FFF2-40B4-BE49-F238E27FC236}">
                <a16:creationId xmlns:a16="http://schemas.microsoft.com/office/drawing/2014/main" id="{F10DD8C3-7238-EBA0-518C-3E9F91D74652}"/>
              </a:ext>
            </a:extLst>
          </p:cNvPr>
          <p:cNvSpPr txBox="1"/>
          <p:nvPr/>
        </p:nvSpPr>
        <p:spPr>
          <a:xfrm rot="1835936">
            <a:off x="4878281" y="2526564"/>
            <a:ext cx="86496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Fill-in</a:t>
            </a:r>
          </a:p>
        </p:txBody>
      </p:sp>
      <p:cxnSp>
        <p:nvCxnSpPr>
          <p:cNvPr id="8" name="Straight Arrow Connector 7">
            <a:extLst>
              <a:ext uri="{FF2B5EF4-FFF2-40B4-BE49-F238E27FC236}">
                <a16:creationId xmlns:a16="http://schemas.microsoft.com/office/drawing/2014/main" id="{EABECA1E-30A3-345B-6C99-154D82DA313F}"/>
              </a:ext>
            </a:extLst>
          </p:cNvPr>
          <p:cNvCxnSpPr/>
          <p:nvPr/>
        </p:nvCxnSpPr>
        <p:spPr>
          <a:xfrm>
            <a:off x="6477000" y="3813204"/>
            <a:ext cx="228600" cy="4823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6ED92A7-68E4-F537-ED0C-520FCD940FC4}"/>
              </a:ext>
            </a:extLst>
          </p:cNvPr>
          <p:cNvCxnSpPr>
            <a:cxnSpLocks/>
          </p:cNvCxnSpPr>
          <p:nvPr/>
        </p:nvCxnSpPr>
        <p:spPr>
          <a:xfrm>
            <a:off x="6076950" y="3336366"/>
            <a:ext cx="381000" cy="404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E3BD43E-A55F-3055-C690-ECBA87478EF4}"/>
              </a:ext>
            </a:extLst>
          </p:cNvPr>
          <p:cNvCxnSpPr>
            <a:cxnSpLocks/>
          </p:cNvCxnSpPr>
          <p:nvPr/>
        </p:nvCxnSpPr>
        <p:spPr>
          <a:xfrm>
            <a:off x="5581650" y="2886891"/>
            <a:ext cx="438150" cy="363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5A2EA59-2130-082F-5716-F035C1FC60F7}"/>
              </a:ext>
            </a:extLst>
          </p:cNvPr>
          <p:cNvSpPr/>
          <p:nvPr/>
        </p:nvSpPr>
        <p:spPr>
          <a:xfrm>
            <a:off x="6583769" y="5929155"/>
            <a:ext cx="609600" cy="310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B48</a:t>
            </a:r>
          </a:p>
        </p:txBody>
      </p:sp>
      <p:cxnSp>
        <p:nvCxnSpPr>
          <p:cNvPr id="10" name="Straight Arrow Connector 9">
            <a:extLst>
              <a:ext uri="{FF2B5EF4-FFF2-40B4-BE49-F238E27FC236}">
                <a16:creationId xmlns:a16="http://schemas.microsoft.com/office/drawing/2014/main" id="{54FF2EC1-9087-D2DC-521E-0C9097A33C79}"/>
              </a:ext>
            </a:extLst>
          </p:cNvPr>
          <p:cNvCxnSpPr>
            <a:cxnSpLocks/>
          </p:cNvCxnSpPr>
          <p:nvPr/>
        </p:nvCxnSpPr>
        <p:spPr>
          <a:xfrm flipV="1">
            <a:off x="7181850" y="5791200"/>
            <a:ext cx="361950" cy="148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926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CB10B-E730-271D-ABEA-2D8058D4B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5" y="0"/>
            <a:ext cx="9133985" cy="6858000"/>
          </a:xfrm>
          <a:prstGeom prst="rect">
            <a:avLst/>
          </a:prstGeom>
        </p:spPr>
      </p:pic>
      <p:sp>
        <p:nvSpPr>
          <p:cNvPr id="2" name="Rectangle 1">
            <a:extLst>
              <a:ext uri="{FF2B5EF4-FFF2-40B4-BE49-F238E27FC236}">
                <a16:creationId xmlns:a16="http://schemas.microsoft.com/office/drawing/2014/main" id="{340EDDBF-1880-583B-4E10-065CB11BE563}"/>
              </a:ext>
            </a:extLst>
          </p:cNvPr>
          <p:cNvSpPr/>
          <p:nvPr/>
        </p:nvSpPr>
        <p:spPr>
          <a:xfrm>
            <a:off x="1828800" y="152400"/>
            <a:ext cx="45720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highlight>
                  <a:srgbClr val="00FF00"/>
                </a:highlight>
                <a:latin typeface="Times New Roman" panose="02020603050405020304" pitchFamily="18" charset="0"/>
                <a:cs typeface="Times New Roman" panose="02020603050405020304" pitchFamily="18" charset="0"/>
              </a:rPr>
              <a:t>New Houses and Docks just built!!</a:t>
            </a:r>
          </a:p>
        </p:txBody>
      </p:sp>
    </p:spTree>
    <p:extLst>
      <p:ext uri="{BB962C8B-B14F-4D97-AF65-F5344CB8AC3E}">
        <p14:creationId xmlns:p14="http://schemas.microsoft.com/office/powerpoint/2010/main" val="69591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2DB418-3B1E-FC15-8D15-89D7B2245953}"/>
              </a:ext>
            </a:extLst>
          </p:cNvPr>
          <p:cNvSpPr/>
          <p:nvPr/>
        </p:nvSpPr>
        <p:spPr>
          <a:xfrm>
            <a:off x="1524000" y="-381000"/>
            <a:ext cx="6275126" cy="188750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Blackwater Debris Problem</a:t>
            </a:r>
          </a:p>
        </p:txBody>
      </p:sp>
      <p:pic>
        <p:nvPicPr>
          <p:cNvPr id="3" name="Picture 2">
            <a:extLst>
              <a:ext uri="{FF2B5EF4-FFF2-40B4-BE49-F238E27FC236}">
                <a16:creationId xmlns:a16="http://schemas.microsoft.com/office/drawing/2014/main" id="{2CA4FEA5-9CC3-4628-65DD-AEDB95925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899" y="1047751"/>
            <a:ext cx="3608126" cy="2686049"/>
          </a:xfrm>
          <a:prstGeom prst="rect">
            <a:avLst/>
          </a:prstGeom>
        </p:spPr>
      </p:pic>
      <p:pic>
        <p:nvPicPr>
          <p:cNvPr id="4" name="Picture 3">
            <a:extLst>
              <a:ext uri="{FF2B5EF4-FFF2-40B4-BE49-F238E27FC236}">
                <a16:creationId xmlns:a16="http://schemas.microsoft.com/office/drawing/2014/main" id="{B669038F-030D-4DE6-460C-5E5DC976D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806" y="1022942"/>
            <a:ext cx="3581399" cy="2686049"/>
          </a:xfrm>
          <a:prstGeom prst="rect">
            <a:avLst/>
          </a:prstGeom>
        </p:spPr>
      </p:pic>
      <p:pic>
        <p:nvPicPr>
          <p:cNvPr id="5" name="Picture 4">
            <a:extLst>
              <a:ext uri="{FF2B5EF4-FFF2-40B4-BE49-F238E27FC236}">
                <a16:creationId xmlns:a16="http://schemas.microsoft.com/office/drawing/2014/main" id="{7DEFB718-E9D0-1344-EF6B-E9D295BFC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4340757"/>
            <a:ext cx="3636596" cy="2300311"/>
          </a:xfrm>
          <a:prstGeom prst="rect">
            <a:avLst/>
          </a:prstGeom>
        </p:spPr>
      </p:pic>
      <p:sp>
        <p:nvSpPr>
          <p:cNvPr id="6" name="TextBox 5">
            <a:extLst>
              <a:ext uri="{FF2B5EF4-FFF2-40B4-BE49-F238E27FC236}">
                <a16:creationId xmlns:a16="http://schemas.microsoft.com/office/drawing/2014/main" id="{950042FB-A79F-7061-245C-56EF37B1488A}"/>
              </a:ext>
            </a:extLst>
          </p:cNvPr>
          <p:cNvSpPr txBox="1"/>
          <p:nvPr/>
        </p:nvSpPr>
        <p:spPr>
          <a:xfrm>
            <a:off x="990600" y="2038290"/>
            <a:ext cx="1116274" cy="369332"/>
          </a:xfrm>
          <a:prstGeom prst="rect">
            <a:avLst/>
          </a:prstGeom>
          <a:ln>
            <a:noFill/>
            <a:tailEnd type="triangle"/>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dirty="0">
                <a:latin typeface="Times New Roman" panose="02020603050405020304" pitchFamily="18" charset="0"/>
                <a:cs typeface="Times New Roman" panose="02020603050405020304" pitchFamily="18" charset="0"/>
              </a:rPr>
              <a:t>B45</a:t>
            </a:r>
          </a:p>
        </p:txBody>
      </p:sp>
      <p:sp>
        <p:nvSpPr>
          <p:cNvPr id="17" name="TextBox 16">
            <a:extLst>
              <a:ext uri="{FF2B5EF4-FFF2-40B4-BE49-F238E27FC236}">
                <a16:creationId xmlns:a16="http://schemas.microsoft.com/office/drawing/2014/main" id="{97CE37FC-DEE5-8C58-96AB-42B33DC0DAD9}"/>
              </a:ext>
            </a:extLst>
          </p:cNvPr>
          <p:cNvSpPr txBox="1"/>
          <p:nvPr/>
        </p:nvSpPr>
        <p:spPr>
          <a:xfrm>
            <a:off x="6324600" y="3989146"/>
            <a:ext cx="1752600" cy="369332"/>
          </a:xfrm>
          <a:prstGeom prst="rect">
            <a:avLst/>
          </a:prstGeom>
          <a:noFill/>
        </p:spPr>
        <p:txBody>
          <a:bodyPr wrap="square" rtlCol="0">
            <a:spAutoFit/>
          </a:bodyPr>
          <a:lstStyle/>
          <a:p>
            <a:pPr algn="ctr"/>
            <a:r>
              <a:rPr lang="en-US" dirty="0"/>
              <a:t>Rt 834 Bridge</a:t>
            </a:r>
          </a:p>
        </p:txBody>
      </p:sp>
      <p:cxnSp>
        <p:nvCxnSpPr>
          <p:cNvPr id="19" name="Straight Arrow Connector 18">
            <a:extLst>
              <a:ext uri="{FF2B5EF4-FFF2-40B4-BE49-F238E27FC236}">
                <a16:creationId xmlns:a16="http://schemas.microsoft.com/office/drawing/2014/main" id="{ECB52F11-1B75-055F-86F5-20F0ADC3A6BC}"/>
              </a:ext>
            </a:extLst>
          </p:cNvPr>
          <p:cNvCxnSpPr>
            <a:cxnSpLocks/>
          </p:cNvCxnSpPr>
          <p:nvPr/>
        </p:nvCxnSpPr>
        <p:spPr>
          <a:xfrm>
            <a:off x="7818619" y="4164787"/>
            <a:ext cx="510590" cy="5773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A6A7621A-29A1-1EBC-CF71-DB03DDCF4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4340757"/>
            <a:ext cx="3543419" cy="2300311"/>
          </a:xfrm>
          <a:prstGeom prst="rect">
            <a:avLst/>
          </a:prstGeom>
        </p:spPr>
      </p:pic>
      <p:sp>
        <p:nvSpPr>
          <p:cNvPr id="11" name="TextBox 10">
            <a:extLst>
              <a:ext uri="{FF2B5EF4-FFF2-40B4-BE49-F238E27FC236}">
                <a16:creationId xmlns:a16="http://schemas.microsoft.com/office/drawing/2014/main" id="{B155EEA8-67CF-1045-1FAF-A51642038C7C}"/>
              </a:ext>
            </a:extLst>
          </p:cNvPr>
          <p:cNvSpPr txBox="1"/>
          <p:nvPr/>
        </p:nvSpPr>
        <p:spPr>
          <a:xfrm>
            <a:off x="1924109" y="5528094"/>
            <a:ext cx="16764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Water Heater</a:t>
            </a:r>
          </a:p>
        </p:txBody>
      </p:sp>
      <p:cxnSp>
        <p:nvCxnSpPr>
          <p:cNvPr id="21" name="Straight Arrow Connector 20">
            <a:extLst>
              <a:ext uri="{FF2B5EF4-FFF2-40B4-BE49-F238E27FC236}">
                <a16:creationId xmlns:a16="http://schemas.microsoft.com/office/drawing/2014/main" id="{B885CADC-7AEF-068B-19C2-B3FAF5C19913}"/>
              </a:ext>
            </a:extLst>
          </p:cNvPr>
          <p:cNvCxnSpPr>
            <a:cxnSpLocks/>
          </p:cNvCxnSpPr>
          <p:nvPr/>
        </p:nvCxnSpPr>
        <p:spPr>
          <a:xfrm flipH="1" flipV="1">
            <a:off x="866899" y="2133600"/>
            <a:ext cx="352301" cy="1047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78DB46D-6D6B-537F-69A8-289CDF0865D3}"/>
              </a:ext>
            </a:extLst>
          </p:cNvPr>
          <p:cNvSpPr txBox="1"/>
          <p:nvPr/>
        </p:nvSpPr>
        <p:spPr>
          <a:xfrm>
            <a:off x="3011924" y="1693664"/>
            <a:ext cx="1116274" cy="369332"/>
          </a:xfrm>
          <a:prstGeom prst="rect">
            <a:avLst/>
          </a:prstGeom>
          <a:ln>
            <a:noFill/>
            <a:tailEnd type="triangle"/>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dirty="0">
                <a:latin typeface="Times New Roman" panose="02020603050405020304" pitchFamily="18" charset="0"/>
                <a:cs typeface="Times New Roman" panose="02020603050405020304" pitchFamily="18" charset="0"/>
              </a:rPr>
              <a:t>B46</a:t>
            </a:r>
          </a:p>
        </p:txBody>
      </p:sp>
      <p:cxnSp>
        <p:nvCxnSpPr>
          <p:cNvPr id="8" name="Straight Arrow Connector 7">
            <a:extLst>
              <a:ext uri="{FF2B5EF4-FFF2-40B4-BE49-F238E27FC236}">
                <a16:creationId xmlns:a16="http://schemas.microsoft.com/office/drawing/2014/main" id="{5DFDCCA0-D92F-9927-5D4B-4F222C6DDC7C}"/>
              </a:ext>
            </a:extLst>
          </p:cNvPr>
          <p:cNvCxnSpPr>
            <a:cxnSpLocks/>
          </p:cNvCxnSpPr>
          <p:nvPr/>
        </p:nvCxnSpPr>
        <p:spPr>
          <a:xfrm>
            <a:off x="3810000" y="1878330"/>
            <a:ext cx="263012" cy="1028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BD6764B-5DA1-A093-9C2E-267CBD998B19}"/>
              </a:ext>
            </a:extLst>
          </p:cNvPr>
          <p:cNvSpPr txBox="1"/>
          <p:nvPr/>
        </p:nvSpPr>
        <p:spPr>
          <a:xfrm>
            <a:off x="1600200" y="3364468"/>
            <a:ext cx="1905000" cy="369332"/>
          </a:xfrm>
          <a:prstGeom prst="rect">
            <a:avLst/>
          </a:prstGeom>
          <a:noFill/>
        </p:spPr>
        <p:txBody>
          <a:bodyPr wrap="square" rtlCol="0">
            <a:spAutoFit/>
          </a:bodyPr>
          <a:lstStyle/>
          <a:p>
            <a:pPr algn="ctr"/>
            <a:r>
              <a:rPr lang="en-US" dirty="0"/>
              <a:t>12 Jan 2024</a:t>
            </a:r>
          </a:p>
        </p:txBody>
      </p:sp>
      <p:sp>
        <p:nvSpPr>
          <p:cNvPr id="12" name="TextBox 11">
            <a:extLst>
              <a:ext uri="{FF2B5EF4-FFF2-40B4-BE49-F238E27FC236}">
                <a16:creationId xmlns:a16="http://schemas.microsoft.com/office/drawing/2014/main" id="{674F9ACE-7538-E0E3-F26B-5C674C1DFC39}"/>
              </a:ext>
            </a:extLst>
          </p:cNvPr>
          <p:cNvSpPr txBox="1"/>
          <p:nvPr/>
        </p:nvSpPr>
        <p:spPr>
          <a:xfrm>
            <a:off x="6642870" y="1050209"/>
            <a:ext cx="1905000" cy="369332"/>
          </a:xfrm>
          <a:prstGeom prst="rect">
            <a:avLst/>
          </a:prstGeom>
          <a:noFill/>
        </p:spPr>
        <p:txBody>
          <a:bodyPr wrap="square" rtlCol="0">
            <a:spAutoFit/>
          </a:bodyPr>
          <a:lstStyle/>
          <a:p>
            <a:pPr algn="ctr"/>
            <a:r>
              <a:rPr lang="en-US" dirty="0"/>
              <a:t>12 Jan 2024</a:t>
            </a:r>
          </a:p>
        </p:txBody>
      </p:sp>
      <p:sp>
        <p:nvSpPr>
          <p:cNvPr id="13" name="TextBox 12">
            <a:extLst>
              <a:ext uri="{FF2B5EF4-FFF2-40B4-BE49-F238E27FC236}">
                <a16:creationId xmlns:a16="http://schemas.microsoft.com/office/drawing/2014/main" id="{A9D2F1A9-C16F-32FB-FAF8-1030E9E87521}"/>
              </a:ext>
            </a:extLst>
          </p:cNvPr>
          <p:cNvSpPr txBox="1"/>
          <p:nvPr/>
        </p:nvSpPr>
        <p:spPr>
          <a:xfrm>
            <a:off x="2838510" y="6187251"/>
            <a:ext cx="1905000" cy="369332"/>
          </a:xfrm>
          <a:prstGeom prst="rect">
            <a:avLst/>
          </a:prstGeom>
          <a:noFill/>
        </p:spPr>
        <p:txBody>
          <a:bodyPr wrap="square" rtlCol="0">
            <a:spAutoFit/>
          </a:bodyPr>
          <a:lstStyle/>
          <a:p>
            <a:pPr algn="ctr"/>
            <a:r>
              <a:rPr lang="en-US" dirty="0"/>
              <a:t>10 Feb 2024</a:t>
            </a:r>
          </a:p>
        </p:txBody>
      </p:sp>
      <p:sp>
        <p:nvSpPr>
          <p:cNvPr id="14" name="TextBox 13">
            <a:extLst>
              <a:ext uri="{FF2B5EF4-FFF2-40B4-BE49-F238E27FC236}">
                <a16:creationId xmlns:a16="http://schemas.microsoft.com/office/drawing/2014/main" id="{4F71BFD1-9F74-A889-C3F1-2AC28D0EE39F}"/>
              </a:ext>
            </a:extLst>
          </p:cNvPr>
          <p:cNvSpPr txBox="1"/>
          <p:nvPr/>
        </p:nvSpPr>
        <p:spPr>
          <a:xfrm>
            <a:off x="5638920" y="6185618"/>
            <a:ext cx="1905000" cy="369332"/>
          </a:xfrm>
          <a:prstGeom prst="rect">
            <a:avLst/>
          </a:prstGeom>
          <a:noFill/>
        </p:spPr>
        <p:txBody>
          <a:bodyPr wrap="square" rtlCol="0">
            <a:spAutoFit/>
          </a:bodyPr>
          <a:lstStyle/>
          <a:p>
            <a:pPr algn="ctr"/>
            <a:r>
              <a:rPr lang="en-US" dirty="0"/>
              <a:t>9 Feb 2024</a:t>
            </a:r>
          </a:p>
        </p:txBody>
      </p:sp>
    </p:spTree>
    <p:extLst>
      <p:ext uri="{BB962C8B-B14F-4D97-AF65-F5344CB8AC3E}">
        <p14:creationId xmlns:p14="http://schemas.microsoft.com/office/powerpoint/2010/main" val="3712539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229600" cy="584775"/>
          </a:xfrm>
          <a:prstGeom prst="rect">
            <a:avLst/>
          </a:prstGeom>
          <a:noFill/>
        </p:spPr>
        <p:txBody>
          <a:bodyPr wrap="square" rtlCol="0">
            <a:spAutoFit/>
          </a:bodyPr>
          <a:lstStyle/>
          <a:p>
            <a:pPr algn="ctr"/>
            <a:r>
              <a:rPr lang="en-US" sz="3200" b="1" i="1" dirty="0">
                <a:latin typeface="Times New Roman" pitchFamily="18" charset="0"/>
                <a:cs typeface="Times New Roman" pitchFamily="18" charset="0"/>
              </a:rPr>
              <a:t>What can be done?</a:t>
            </a:r>
          </a:p>
        </p:txBody>
      </p:sp>
      <p:sp>
        <p:nvSpPr>
          <p:cNvPr id="3" name="TextBox 2"/>
          <p:cNvSpPr txBox="1"/>
          <p:nvPr/>
        </p:nvSpPr>
        <p:spPr>
          <a:xfrm>
            <a:off x="533400" y="685800"/>
            <a:ext cx="8153400" cy="3970318"/>
          </a:xfrm>
          <a:prstGeom prst="rect">
            <a:avLst/>
          </a:prstGeom>
          <a:noFill/>
        </p:spPr>
        <p:txBody>
          <a:bodyPr wrap="square" rtlCol="0">
            <a:spAutoFit/>
          </a:bodyPr>
          <a:lstStyle/>
          <a:p>
            <a:pPr>
              <a:buFont typeface="Arial" pitchFamily="34" charset="0"/>
              <a:buChar char="•"/>
            </a:pPr>
            <a:r>
              <a:rPr lang="en-US" b="1" i="1" u="sng" dirty="0">
                <a:latin typeface="Times New Roman" pitchFamily="18" charset="0"/>
                <a:cs typeface="Times New Roman" pitchFamily="18" charset="0"/>
              </a:rPr>
              <a:t>  Set aside a certain amount of funds for cleaning up (i.e., Dredging) this type of problem </a:t>
            </a:r>
            <a:r>
              <a:rPr lang="en-US" b="1" i="1" dirty="0">
                <a:latin typeface="Times New Roman" pitchFamily="18" charset="0"/>
                <a:cs typeface="Times New Roman" pitchFamily="18" charset="0"/>
              </a:rPr>
              <a:t>in future Appalachian, County and State budgets.</a:t>
            </a:r>
            <a:r>
              <a:rPr lang="en-US" dirty="0">
                <a:latin typeface="Times New Roman" pitchFamily="18" charset="0"/>
                <a:cs typeface="Times New Roman" pitchFamily="18" charset="0"/>
              </a:rPr>
              <a:t> </a:t>
            </a:r>
          </a:p>
          <a:p>
            <a:pPr>
              <a:buFont typeface="Arial" pitchFamily="34" charset="0"/>
              <a:buChar char="•"/>
            </a:pPr>
            <a:endParaRPr lang="en-US" dirty="0">
              <a:latin typeface="Times New Roman" pitchFamily="18" charset="0"/>
              <a:cs typeface="Times New Roman" pitchFamily="18" charset="0"/>
            </a:endParaRPr>
          </a:p>
          <a:p>
            <a:pPr>
              <a:buFont typeface="Arial" pitchFamily="34" charset="0"/>
              <a:buChar char="•"/>
            </a:pPr>
            <a:r>
              <a:rPr lang="en-US" dirty="0">
                <a:latin typeface="Times New Roman" pitchFamily="18" charset="0"/>
                <a:cs typeface="Times New Roman" pitchFamily="18" charset="0"/>
              </a:rPr>
              <a:t>  Determine if </a:t>
            </a:r>
            <a:r>
              <a:rPr lang="en-US" b="1" i="1" u="sng" dirty="0">
                <a:latin typeface="Times New Roman" pitchFamily="18" charset="0"/>
                <a:cs typeface="Times New Roman" pitchFamily="18" charset="0"/>
              </a:rPr>
              <a:t>Grants or other funding sources are available</a:t>
            </a:r>
            <a:r>
              <a:rPr lang="en-US" u="sng" dirty="0">
                <a:latin typeface="Times New Roman" pitchFamily="18" charset="0"/>
                <a:cs typeface="Times New Roman" pitchFamily="18" charset="0"/>
              </a:rPr>
              <a:t> </a:t>
            </a:r>
            <a:r>
              <a:rPr lang="en-US" dirty="0">
                <a:latin typeface="Times New Roman" pitchFamily="18" charset="0"/>
                <a:cs typeface="Times New Roman" pitchFamily="18" charset="0"/>
              </a:rPr>
              <a:t>to help offset these costs. </a:t>
            </a:r>
            <a:r>
              <a:rPr lang="en-US" b="1" i="1" dirty="0">
                <a:latin typeface="Times New Roman" pitchFamily="18" charset="0"/>
                <a:cs typeface="Times New Roman" pitchFamily="18" charset="0"/>
              </a:rPr>
              <a:t>We actually had funding available but lost land for </a:t>
            </a:r>
            <a:r>
              <a:rPr lang="en-US" b="1" i="1" dirty="0" err="1">
                <a:latin typeface="Times New Roman" pitchFamily="18" charset="0"/>
                <a:cs typeface="Times New Roman" pitchFamily="18" charset="0"/>
              </a:rPr>
              <a:t>a“de</a:t>
            </a:r>
            <a:r>
              <a:rPr lang="en-US" b="1" i="1" dirty="0">
                <a:latin typeface="Times New Roman" pitchFamily="18" charset="0"/>
                <a:cs typeface="Times New Roman" pitchFamily="18" charset="0"/>
              </a:rPr>
              <a:t>-watering basin</a:t>
            </a:r>
            <a:r>
              <a:rPr lang="en-US" b="1" dirty="0">
                <a:latin typeface="Times New Roman" pitchFamily="18" charset="0"/>
                <a:cs typeface="Times New Roman" pitchFamily="18" charset="0"/>
              </a:rPr>
              <a:t>”.</a:t>
            </a:r>
          </a:p>
          <a:p>
            <a:pPr>
              <a:buFont typeface="Arial" pitchFamily="34" charset="0"/>
              <a:buChar char="•"/>
            </a:pPr>
            <a:endParaRPr lang="en-US" b="1" i="1" dirty="0">
              <a:latin typeface="Times New Roman" pitchFamily="18" charset="0"/>
              <a:cs typeface="Times New Roman" pitchFamily="18" charset="0"/>
            </a:endParaRPr>
          </a:p>
          <a:p>
            <a:pPr>
              <a:buFont typeface="Arial" pitchFamily="34" charset="0"/>
              <a:buChar char="•"/>
            </a:pPr>
            <a:r>
              <a:rPr lang="en-US" b="1" i="1" dirty="0">
                <a:latin typeface="Times New Roman" pitchFamily="18" charset="0"/>
                <a:cs typeface="Times New Roman" pitchFamily="18" charset="0"/>
              </a:rPr>
              <a:t>  Local and State Officials </a:t>
            </a:r>
            <a:r>
              <a:rPr lang="en-US" b="1" i="1" u="sng" dirty="0">
                <a:latin typeface="Times New Roman" pitchFamily="18" charset="0"/>
                <a:cs typeface="Times New Roman" pitchFamily="18" charset="0"/>
              </a:rPr>
              <a:t>should consider imposing soil barrier requirements on logging operations</a:t>
            </a:r>
            <a:r>
              <a:rPr lang="en-US" dirty="0">
                <a:latin typeface="Times New Roman" pitchFamily="18" charset="0"/>
                <a:cs typeface="Times New Roman" pitchFamily="18" charset="0"/>
              </a:rPr>
              <a:t> </a:t>
            </a:r>
            <a:r>
              <a:rPr lang="en-US" b="1" i="1" u="sng" dirty="0">
                <a:latin typeface="Times New Roman" pitchFamily="18" charset="0"/>
                <a:cs typeface="Times New Roman" pitchFamily="18" charset="0"/>
              </a:rPr>
              <a:t>just as builders and other soil-disturbing businesses are currently required to do</a:t>
            </a:r>
            <a:r>
              <a:rPr lang="en-US" dirty="0">
                <a:latin typeface="Times New Roman" pitchFamily="18" charset="0"/>
                <a:cs typeface="Times New Roman" pitchFamily="18" charset="0"/>
              </a:rPr>
              <a:t>.</a:t>
            </a:r>
            <a:endParaRPr lang="en-US" b="1" i="1" dirty="0">
              <a:latin typeface="Times New Roman" pitchFamily="18" charset="0"/>
              <a:cs typeface="Times New Roman" pitchFamily="18" charset="0"/>
            </a:endParaRPr>
          </a:p>
          <a:p>
            <a:pPr>
              <a:buFont typeface="Arial" pitchFamily="34" charset="0"/>
              <a:buChar char="•"/>
            </a:pPr>
            <a:endParaRPr lang="en-US" dirty="0">
              <a:latin typeface="Times New Roman" pitchFamily="18" charset="0"/>
              <a:cs typeface="Times New Roman" pitchFamily="18" charset="0"/>
            </a:endParaRPr>
          </a:p>
          <a:p>
            <a:pPr>
              <a:buFont typeface="Arial" pitchFamily="34" charset="0"/>
              <a:buChar char="•"/>
            </a:pPr>
            <a:r>
              <a:rPr lang="en-US" dirty="0">
                <a:latin typeface="Times New Roman" pitchFamily="18" charset="0"/>
                <a:cs typeface="Times New Roman" pitchFamily="18" charset="0"/>
              </a:rPr>
              <a:t>  Consider</a:t>
            </a:r>
            <a:r>
              <a:rPr lang="en-US" b="1" i="1" u="sng" dirty="0">
                <a:latin typeface="Times New Roman" pitchFamily="18" charset="0"/>
                <a:cs typeface="Times New Roman" pitchFamily="18" charset="0"/>
              </a:rPr>
              <a:t> barrier to catch fill-in and debris </a:t>
            </a:r>
            <a:r>
              <a:rPr lang="en-US" dirty="0">
                <a:latin typeface="Times New Roman" pitchFamily="18" charset="0"/>
                <a:cs typeface="Times New Roman" pitchFamily="18" charset="0"/>
              </a:rPr>
              <a:t>(As shown at Rt 834 bridge or by Ponderosa Channel)</a:t>
            </a:r>
          </a:p>
          <a:p>
            <a:pPr>
              <a:buFont typeface="Arial" pitchFamily="34" charset="0"/>
              <a:buChar char="•"/>
            </a:pPr>
            <a:endParaRPr lang="en-US" dirty="0">
              <a:latin typeface="Times New Roman" pitchFamily="18" charset="0"/>
              <a:cs typeface="Times New Roman" pitchFamily="18" charset="0"/>
            </a:endParaRPr>
          </a:p>
          <a:p>
            <a:pPr>
              <a:buFont typeface="Arial" pitchFamily="34" charset="0"/>
              <a:buChar char="•"/>
            </a:pPr>
            <a:endParaRPr lang="en-US"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1C1BB4B8-7DD9-0714-0ADE-14B0785F78E3}"/>
              </a:ext>
            </a:extLst>
          </p:cNvPr>
          <p:cNvSpPr txBox="1"/>
          <p:nvPr/>
        </p:nvSpPr>
        <p:spPr>
          <a:xfrm>
            <a:off x="533400" y="4276890"/>
            <a:ext cx="8458200" cy="2590800"/>
          </a:xfrm>
          <a:prstGeom prst="rect">
            <a:avLst/>
          </a:prstGeom>
          <a:noFill/>
        </p:spPr>
        <p:txBody>
          <a:bodyPr wrap="square">
            <a:spAutoFit/>
          </a:bodyPr>
          <a:lstStyle/>
          <a:p>
            <a:pPr marL="285750" indent="-285750">
              <a:buFont typeface="Wingdings" panose="05000000000000000000" pitchFamily="2" charset="2"/>
              <a:buChar char="ü"/>
            </a:pPr>
            <a:r>
              <a:rPr lang="en-US" b="1" i="1" dirty="0">
                <a:latin typeface="Times New Roman" pitchFamily="18" charset="0"/>
                <a:cs typeface="Times New Roman" pitchFamily="18" charset="0"/>
              </a:rPr>
              <a:t>Consider a “</a:t>
            </a:r>
            <a:r>
              <a:rPr lang="en-US" b="1" i="1" u="sng" dirty="0">
                <a:latin typeface="Times New Roman" pitchFamily="18" charset="0"/>
                <a:cs typeface="Times New Roman" pitchFamily="18" charset="0"/>
              </a:rPr>
              <a:t>Win-Win” proposal with “Targeted Dredging</a:t>
            </a:r>
            <a:r>
              <a:rPr lang="en-US" b="1" i="1" dirty="0">
                <a:latin typeface="Times New Roman" pitchFamily="18" charset="0"/>
                <a:cs typeface="Times New Roman" pitchFamily="18" charset="0"/>
              </a:rPr>
              <a:t>”.  </a:t>
            </a:r>
            <a:r>
              <a:rPr lang="en-US" dirty="0">
                <a:latin typeface="Times New Roman" pitchFamily="18" charset="0"/>
                <a:cs typeface="Times New Roman" pitchFamily="18" charset="0"/>
              </a:rPr>
              <a:t>Highlights of this approach would allow but not be limited to:</a:t>
            </a:r>
          </a:p>
          <a:p>
            <a:pPr marL="285750" indent="-285750">
              <a:buFont typeface="Wingdings" panose="05000000000000000000" pitchFamily="2" charset="2"/>
              <a:buChar char="ü"/>
            </a:pP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Continued boat access to SML </a:t>
            </a:r>
            <a:r>
              <a:rPr lang="en-US" dirty="0">
                <a:latin typeface="Times New Roman" pitchFamily="18" charset="0"/>
                <a:cs typeface="Times New Roman" pitchFamily="18" charset="0"/>
              </a:rPr>
              <a:t>by keeping targeted areas open</a:t>
            </a:r>
          </a:p>
          <a:p>
            <a:pPr marL="285750" indent="-285750">
              <a:buFont typeface="Wingdings" panose="05000000000000000000" pitchFamily="2" charset="2"/>
              <a:buChar char="ü"/>
            </a:pPr>
            <a:r>
              <a:rPr lang="en-US" dirty="0">
                <a:latin typeface="Times New Roman" pitchFamily="18" charset="0"/>
                <a:cs typeface="Times New Roman" pitchFamily="18" charset="0"/>
              </a:rPr>
              <a:t>  Helps </a:t>
            </a:r>
            <a:r>
              <a:rPr lang="en-US" b="1" i="1" dirty="0">
                <a:latin typeface="Times New Roman" pitchFamily="18" charset="0"/>
                <a:cs typeface="Times New Roman" pitchFamily="18" charset="0"/>
              </a:rPr>
              <a:t>prevent current dangerous situations</a:t>
            </a:r>
          </a:p>
          <a:p>
            <a:pPr marL="285750" indent="-285750">
              <a:buFont typeface="Wingdings" panose="05000000000000000000" pitchFamily="2" charset="2"/>
              <a:buChar char="ü"/>
            </a:pP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Only allowed in known areas </a:t>
            </a:r>
            <a:r>
              <a:rPr lang="en-US" dirty="0">
                <a:latin typeface="Times New Roman" pitchFamily="18" charset="0"/>
                <a:cs typeface="Times New Roman" pitchFamily="18" charset="0"/>
              </a:rPr>
              <a:t>of continual fill-in areas</a:t>
            </a:r>
          </a:p>
          <a:p>
            <a:pPr marL="285750" indent="-285750">
              <a:buFont typeface="Wingdings" panose="05000000000000000000" pitchFamily="2" charset="2"/>
              <a:buChar char="ü"/>
            </a:pP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Would allow up to 250 cu yds </a:t>
            </a:r>
            <a:r>
              <a:rPr lang="en-US" dirty="0">
                <a:latin typeface="Times New Roman" pitchFamily="18" charset="0"/>
                <a:cs typeface="Times New Roman" pitchFamily="18" charset="0"/>
              </a:rPr>
              <a:t>(or more vice current 25 cu yds) </a:t>
            </a:r>
            <a:r>
              <a:rPr lang="en-US" b="1" i="1" dirty="0">
                <a:latin typeface="Times New Roman" pitchFamily="18" charset="0"/>
                <a:cs typeface="Times New Roman" pitchFamily="18" charset="0"/>
              </a:rPr>
              <a:t>without the extensive testing and paperwork</a:t>
            </a:r>
            <a:r>
              <a:rPr lang="en-US" dirty="0">
                <a:latin typeface="Times New Roman" pitchFamily="18" charset="0"/>
                <a:cs typeface="Times New Roman" pitchFamily="18" charset="0"/>
              </a:rPr>
              <a:t> as is currently required</a:t>
            </a:r>
          </a:p>
          <a:p>
            <a:pPr marL="285750" indent="-285750">
              <a:buFont typeface="Wingdings" panose="05000000000000000000" pitchFamily="2" charset="2"/>
              <a:buChar char="ü"/>
            </a:pP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Affordable with current dredging companies </a:t>
            </a:r>
            <a:r>
              <a:rPr lang="en-US" dirty="0">
                <a:latin typeface="Times New Roman" pitchFamily="18" charset="0"/>
                <a:cs typeface="Times New Roman" pitchFamily="18" charset="0"/>
              </a:rPr>
              <a:t>on the lake</a:t>
            </a:r>
          </a:p>
          <a:p>
            <a:endParaRPr lang="en-US" b="1" i="1"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7300" y="3528"/>
            <a:ext cx="6629400" cy="584775"/>
          </a:xfrm>
          <a:prstGeom prst="rect">
            <a:avLst/>
          </a:prstGeom>
          <a:noFill/>
        </p:spPr>
        <p:txBody>
          <a:bodyPr wrap="square" rtlCol="0">
            <a:spAutoFit/>
          </a:bodyPr>
          <a:lstStyle/>
          <a:p>
            <a:pPr algn="ctr"/>
            <a:r>
              <a:rPr lang="en-US" sz="3200" b="1" i="1" dirty="0">
                <a:latin typeface="Times New Roman" pitchFamily="18" charset="0"/>
                <a:cs typeface="Times New Roman" pitchFamily="18" charset="0"/>
              </a:rPr>
              <a:t>What can be done (Continued)</a:t>
            </a:r>
          </a:p>
        </p:txBody>
      </p:sp>
      <p:sp>
        <p:nvSpPr>
          <p:cNvPr id="3" name="TextBox 2"/>
          <p:cNvSpPr txBox="1"/>
          <p:nvPr/>
        </p:nvSpPr>
        <p:spPr>
          <a:xfrm>
            <a:off x="381000" y="533400"/>
            <a:ext cx="8077200" cy="6740307"/>
          </a:xfrm>
          <a:prstGeom prst="rect">
            <a:avLst/>
          </a:prstGeom>
          <a:noFill/>
        </p:spPr>
        <p:txBody>
          <a:bodyPr wrap="square" rtlCol="0">
            <a:spAutoFit/>
          </a:bodyPr>
          <a:lstStyle/>
          <a:p>
            <a:pPr marL="285750" indent="-285750">
              <a:buFont typeface="Wingdings" panose="05000000000000000000" pitchFamily="2" charset="2"/>
              <a:buChar char="ü"/>
            </a:pPr>
            <a:r>
              <a:rPr lang="en-US" dirty="0">
                <a:latin typeface="Times New Roman" pitchFamily="18" charset="0"/>
                <a:cs typeface="Times New Roman" pitchFamily="18" charset="0"/>
              </a:rPr>
              <a:t> Helps keep </a:t>
            </a:r>
            <a:r>
              <a:rPr lang="en-US" b="1" i="1" dirty="0">
                <a:latin typeface="Times New Roman" pitchFamily="18" charset="0"/>
                <a:cs typeface="Times New Roman" pitchFamily="18" charset="0"/>
              </a:rPr>
              <a:t>Campground open and retain Home Owners’ property values plus  current County, State, and Federal tax income (real estate, PP, sales) stream:</a:t>
            </a:r>
          </a:p>
          <a:p>
            <a:pPr marL="285750" indent="-285750">
              <a:buFont typeface="Wingdings" panose="05000000000000000000" pitchFamily="2" charset="2"/>
              <a:buChar char="ü"/>
            </a:pPr>
            <a:endParaRPr lang="en-US" b="1" i="1" dirty="0">
              <a:latin typeface="Times New Roman" pitchFamily="18" charset="0"/>
              <a:cs typeface="Times New Roman" pitchFamily="18" charset="0"/>
            </a:endParaRPr>
          </a:p>
          <a:p>
            <a:pPr marL="1200150" lvl="2" indent="-285750">
              <a:buFont typeface="Arial" panose="020B0604020202020204" pitchFamily="34" charset="0"/>
              <a:buChar char="•"/>
            </a:pPr>
            <a:r>
              <a:rPr lang="en-US" b="1" i="1" u="sng" dirty="0">
                <a:latin typeface="Times New Roman" pitchFamily="18" charset="0"/>
                <a:cs typeface="Times New Roman" pitchFamily="18" charset="0"/>
              </a:rPr>
              <a:t>22 Lake Property Owners</a:t>
            </a:r>
            <a:r>
              <a:rPr lang="en-US" u="sng" dirty="0">
                <a:latin typeface="Times New Roman" pitchFamily="18" charset="0"/>
                <a:cs typeface="Times New Roman" pitchFamily="18" charset="0"/>
              </a:rPr>
              <a:t> </a:t>
            </a:r>
            <a:r>
              <a:rPr lang="en-US" dirty="0">
                <a:latin typeface="Times New Roman" pitchFamily="18" charset="0"/>
                <a:cs typeface="Times New Roman" pitchFamily="18" charset="0"/>
              </a:rPr>
              <a:t>on the lake</a:t>
            </a:r>
            <a:r>
              <a:rPr lang="en-US" b="1" i="1" dirty="0">
                <a:latin typeface="Times New Roman" pitchFamily="18" charset="0"/>
                <a:cs typeface="Times New Roman" pitchFamily="18" charset="0"/>
              </a:rPr>
              <a:t> severely affected between Campground and the B-49 </a:t>
            </a:r>
          </a:p>
          <a:p>
            <a:pPr marL="1200150" lvl="2" indent="-285750">
              <a:buFont typeface="Arial" panose="020B0604020202020204" pitchFamily="34" charset="0"/>
              <a:buChar char="•"/>
            </a:pPr>
            <a:endParaRPr lang="en-US" b="1" i="1" dirty="0">
              <a:latin typeface="Times New Roman" pitchFamily="18" charset="0"/>
              <a:cs typeface="Times New Roman" pitchFamily="18" charset="0"/>
            </a:endParaRPr>
          </a:p>
          <a:p>
            <a:pPr marL="1200150" lvl="2" indent="-285750">
              <a:buFont typeface="Arial" panose="020B0604020202020204" pitchFamily="34" charset="0"/>
              <a:buChar char="•"/>
            </a:pPr>
            <a:r>
              <a:rPr lang="en-US" b="1" i="1" u="sng" dirty="0">
                <a:latin typeface="Times New Roman" pitchFamily="18" charset="0"/>
                <a:cs typeface="Times New Roman" pitchFamily="18" charset="0"/>
              </a:rPr>
              <a:t>4 Existing and 6 brand new Property Owners </a:t>
            </a:r>
            <a:r>
              <a:rPr lang="en-US" b="1" i="1" dirty="0">
                <a:latin typeface="Times New Roman" pitchFamily="18" charset="0"/>
                <a:cs typeface="Times New Roman" pitchFamily="18" charset="0"/>
              </a:rPr>
              <a:t>soon to be affected.</a:t>
            </a:r>
          </a:p>
          <a:p>
            <a:pPr marL="1200150" lvl="2" indent="-285750">
              <a:buFont typeface="Arial" panose="020B0604020202020204" pitchFamily="34" charset="0"/>
              <a:buChar char="•"/>
            </a:pPr>
            <a:endParaRPr lang="en-US" b="1" i="1" u="sng" dirty="0">
              <a:latin typeface="Times New Roman" pitchFamily="18" charset="0"/>
              <a:cs typeface="Times New Roman" pitchFamily="18" charset="0"/>
            </a:endParaRPr>
          </a:p>
          <a:p>
            <a:pPr marL="1200150" lvl="2" indent="-285750">
              <a:buFont typeface="Arial" panose="020B0604020202020204" pitchFamily="34" charset="0"/>
              <a:buChar char="•"/>
            </a:pPr>
            <a:r>
              <a:rPr lang="en-US" dirty="0">
                <a:latin typeface="Times New Roman" pitchFamily="18" charset="0"/>
                <a:cs typeface="Times New Roman" pitchFamily="18" charset="0"/>
              </a:rPr>
              <a:t>Campground has </a:t>
            </a:r>
            <a:r>
              <a:rPr lang="en-US" b="1" i="1" u="sng" dirty="0">
                <a:latin typeface="Times New Roman" pitchFamily="18" charset="0"/>
                <a:cs typeface="Times New Roman" pitchFamily="18" charset="0"/>
              </a:rPr>
              <a:t>49 yearly renters with trailers (plus 7 monthly trailer rentals) </a:t>
            </a:r>
            <a:r>
              <a:rPr lang="en-US" b="1" i="1" dirty="0">
                <a:latin typeface="Times New Roman" pitchFamily="18" charset="0"/>
                <a:cs typeface="Times New Roman" pitchFamily="18" charset="0"/>
              </a:rPr>
              <a:t>that pay yearly Personal Property (PP) taxes</a:t>
            </a:r>
            <a:r>
              <a:rPr lang="en-US" dirty="0">
                <a:latin typeface="Times New Roman" pitchFamily="18" charset="0"/>
                <a:cs typeface="Times New Roman" pitchFamily="18" charset="0"/>
              </a:rPr>
              <a:t> on those trailers. </a:t>
            </a:r>
          </a:p>
          <a:p>
            <a:pPr marL="1200150" lvl="2" indent="-285750">
              <a:buFont typeface="Arial" panose="020B0604020202020204" pitchFamily="34" charset="0"/>
              <a:buChar char="•"/>
            </a:pPr>
            <a:endParaRPr lang="en-US" dirty="0">
              <a:latin typeface="Times New Roman" pitchFamily="18" charset="0"/>
              <a:cs typeface="Times New Roman" pitchFamily="18" charset="0"/>
            </a:endParaRPr>
          </a:p>
          <a:p>
            <a:pPr marL="285750" indent="-285750">
              <a:buFont typeface="Wingdings" panose="05000000000000000000" pitchFamily="2" charset="2"/>
              <a:buChar char="ü"/>
            </a:pPr>
            <a:r>
              <a:rPr lang="en-US" dirty="0">
                <a:latin typeface="Times New Roman" pitchFamily="18" charset="0"/>
                <a:cs typeface="Times New Roman" pitchFamily="18" charset="0"/>
              </a:rPr>
              <a:t> For AEP, ACOE and DEQ </a:t>
            </a:r>
            <a:r>
              <a:rPr lang="en-US" b="1" i="1" dirty="0">
                <a:latin typeface="Times New Roman" pitchFamily="18" charset="0"/>
                <a:cs typeface="Times New Roman" pitchFamily="18" charset="0"/>
              </a:rPr>
              <a:t>shows a willingness to work with </a:t>
            </a:r>
            <a:r>
              <a:rPr lang="en-US" dirty="0">
                <a:latin typeface="Times New Roman" pitchFamily="18" charset="0"/>
                <a:cs typeface="Times New Roman" pitchFamily="18" charset="0"/>
              </a:rPr>
              <a:t>local businesses and property owners to solve a very hard problem. </a:t>
            </a:r>
            <a:r>
              <a:rPr lang="en-US" b="1" i="1" u="sng" dirty="0">
                <a:latin typeface="Times New Roman" pitchFamily="18" charset="0"/>
                <a:cs typeface="Times New Roman" pitchFamily="18" charset="0"/>
              </a:rPr>
              <a:t>Note: </a:t>
            </a:r>
            <a:r>
              <a:rPr lang="en-US" b="1" i="1" dirty="0">
                <a:latin typeface="Times New Roman" pitchFamily="18" charset="0"/>
                <a:cs typeface="Times New Roman" pitchFamily="18" charset="0"/>
              </a:rPr>
              <a:t>As briefed to TLAC on 14 Feb 2017 I feel the Fill-in cleanup is AEP’s responsibility per SMP as part of their FERC license (see Backup Charts)</a:t>
            </a:r>
            <a:r>
              <a:rPr lang="en-US" dirty="0">
                <a:latin typeface="Times New Roman" pitchFamily="18" charset="0"/>
                <a:cs typeface="Times New Roman" pitchFamily="18" charset="0"/>
              </a:rPr>
              <a:t>.</a:t>
            </a:r>
          </a:p>
          <a:p>
            <a:pPr marL="285750" indent="-285750">
              <a:buFont typeface="Wingdings" panose="05000000000000000000" pitchFamily="2" charset="2"/>
              <a:buChar char="ü"/>
            </a:pPr>
            <a:endParaRPr lang="en-US" dirty="0">
              <a:latin typeface="Times New Roman" pitchFamily="18" charset="0"/>
              <a:cs typeface="Times New Roman" pitchFamily="18" charset="0"/>
            </a:endParaRPr>
          </a:p>
          <a:p>
            <a:pPr marL="285750" indent="-285750">
              <a:buFont typeface="Wingdings" panose="05000000000000000000" pitchFamily="2" charset="2"/>
              <a:buChar char="ü"/>
            </a:pPr>
            <a:r>
              <a:rPr lang="en-US" dirty="0">
                <a:latin typeface="Times New Roman" pitchFamily="18" charset="0"/>
                <a:cs typeface="Times New Roman" pitchFamily="18" charset="0"/>
              </a:rPr>
              <a:t> Keep SML’s as 100s year or more.</a:t>
            </a:r>
          </a:p>
          <a:p>
            <a:pPr marL="285750" indent="-285750">
              <a:buFont typeface="Wingdings" panose="05000000000000000000" pitchFamily="2" charset="2"/>
              <a:buChar char="ü"/>
            </a:pPr>
            <a:endParaRPr lang="en-US" dirty="0">
              <a:latin typeface="Times New Roman" pitchFamily="18" charset="0"/>
              <a:cs typeface="Times New Roman" pitchFamily="18" charset="0"/>
            </a:endParaRPr>
          </a:p>
          <a:p>
            <a:pPr marL="285750" indent="-285750">
              <a:buFont typeface="Wingdings" panose="05000000000000000000" pitchFamily="2" charset="2"/>
              <a:buChar char="ü"/>
            </a:pPr>
            <a:r>
              <a:rPr lang="en-US" dirty="0">
                <a:latin typeface="Times New Roman" pitchFamily="18" charset="0"/>
                <a:cs typeface="Times New Roman" pitchFamily="18" charset="0"/>
              </a:rPr>
              <a:t> Reach out to  Lake Lure in North Carolina concerning their Fill-in and Debris plan.</a:t>
            </a:r>
          </a:p>
          <a:p>
            <a:pPr>
              <a:buFont typeface="Wingdings" pitchFamily="2" charset="2"/>
              <a:buChar char="Ø"/>
            </a:pPr>
            <a:endParaRPr lang="en-US" dirty="0">
              <a:latin typeface="Times New Roman" pitchFamily="18" charset="0"/>
              <a:cs typeface="Times New Roman" pitchFamily="18" charset="0"/>
            </a:endParaRPr>
          </a:p>
          <a:p>
            <a:pPr marL="285750" indent="-285750">
              <a:buFont typeface="Arial" panose="020B0604020202020204" pitchFamily="34" charset="0"/>
              <a:buChar char="•"/>
            </a:pPr>
            <a:r>
              <a:rPr lang="en-US" b="1" i="1" dirty="0">
                <a:latin typeface="Times New Roman" pitchFamily="18" charset="0"/>
                <a:cs typeface="Times New Roman" pitchFamily="18" charset="0"/>
              </a:rPr>
              <a:t>Other approaches??</a:t>
            </a:r>
          </a:p>
          <a:p>
            <a:r>
              <a:rPr lang="en-US"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7EADC3-D4C4-57E8-C2EB-E46A7E369C6B}"/>
              </a:ext>
            </a:extLst>
          </p:cNvPr>
          <p:cNvSpPr txBox="1"/>
          <p:nvPr/>
        </p:nvSpPr>
        <p:spPr>
          <a:xfrm>
            <a:off x="914400" y="3733800"/>
            <a:ext cx="1219200" cy="381000"/>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Fill-in area</a:t>
            </a:r>
          </a:p>
        </p:txBody>
      </p:sp>
      <p:sp>
        <p:nvSpPr>
          <p:cNvPr id="3" name="TextBox 2">
            <a:extLst>
              <a:ext uri="{FF2B5EF4-FFF2-40B4-BE49-F238E27FC236}">
                <a16:creationId xmlns:a16="http://schemas.microsoft.com/office/drawing/2014/main" id="{C10236EE-C638-AA9F-9C5B-77F6902E282A}"/>
              </a:ext>
            </a:extLst>
          </p:cNvPr>
          <p:cNvSpPr txBox="1"/>
          <p:nvPr/>
        </p:nvSpPr>
        <p:spPr>
          <a:xfrm>
            <a:off x="1066800" y="3886200"/>
            <a:ext cx="1219200" cy="381000"/>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Fill-in area</a:t>
            </a:r>
          </a:p>
        </p:txBody>
      </p:sp>
      <p:sp>
        <p:nvSpPr>
          <p:cNvPr id="5" name="TextBox 4">
            <a:extLst>
              <a:ext uri="{FF2B5EF4-FFF2-40B4-BE49-F238E27FC236}">
                <a16:creationId xmlns:a16="http://schemas.microsoft.com/office/drawing/2014/main" id="{56970EEE-BE26-92E3-2979-C0A3492EC87F}"/>
              </a:ext>
            </a:extLst>
          </p:cNvPr>
          <p:cNvSpPr txBox="1"/>
          <p:nvPr/>
        </p:nvSpPr>
        <p:spPr>
          <a:xfrm>
            <a:off x="2286000" y="1529477"/>
            <a:ext cx="4572000" cy="2585323"/>
          </a:xfrm>
          <a:prstGeom prst="rect">
            <a:avLst/>
          </a:prstGeom>
          <a:noFill/>
        </p:spPr>
        <p:txBody>
          <a:bodyPr wrap="square">
            <a:spAutoFit/>
          </a:bodyPr>
          <a:lstStyle/>
          <a:p>
            <a:r>
              <a:rPr lang="en-US" dirty="0"/>
              <a:t>“Based upon the results of the studies related to Debris management, Appalachian does not believe that debris diversion or collection devices are justified. While Appalachian is not proposing the implementation of these devices as part of this management plan at this time, </a:t>
            </a:r>
            <a:r>
              <a:rPr lang="en-US" i="1" dirty="0">
                <a:solidFill>
                  <a:srgbClr val="FF0000"/>
                </a:solidFill>
              </a:rPr>
              <a:t>it is recognized that as conditions change, practices that may not be feasible today, may become feasible in the future</a:t>
            </a:r>
            <a:r>
              <a:rPr lang="en-US" i="1" dirty="0"/>
              <a:t>.</a:t>
            </a:r>
            <a:r>
              <a:rPr lang="en-US" dirty="0"/>
              <a:t>”</a:t>
            </a:r>
          </a:p>
        </p:txBody>
      </p:sp>
      <p:sp>
        <p:nvSpPr>
          <p:cNvPr id="6" name="TextBox 5">
            <a:extLst>
              <a:ext uri="{FF2B5EF4-FFF2-40B4-BE49-F238E27FC236}">
                <a16:creationId xmlns:a16="http://schemas.microsoft.com/office/drawing/2014/main" id="{646C62FA-A9F8-357F-ACAE-274A5C237B31}"/>
              </a:ext>
            </a:extLst>
          </p:cNvPr>
          <p:cNvSpPr txBox="1"/>
          <p:nvPr/>
        </p:nvSpPr>
        <p:spPr>
          <a:xfrm>
            <a:off x="1536405" y="457200"/>
            <a:ext cx="5562600" cy="646331"/>
          </a:xfrm>
          <a:prstGeom prst="rect">
            <a:avLst/>
          </a:prstGeom>
          <a:noFill/>
        </p:spPr>
        <p:txBody>
          <a:bodyPr wrap="square" rtlCol="0">
            <a:spAutoFit/>
          </a:bodyPr>
          <a:lstStyle/>
          <a:p>
            <a:pPr algn="ctr"/>
            <a:r>
              <a:rPr lang="en-US" sz="3600" b="1" i="1" u="sng" dirty="0">
                <a:latin typeface="Times New Roman" panose="02020603050405020304" pitchFamily="18" charset="0"/>
                <a:cs typeface="Times New Roman" panose="02020603050405020304" pitchFamily="18" charset="0"/>
              </a:rPr>
              <a:t>Final thoughts</a:t>
            </a:r>
          </a:p>
        </p:txBody>
      </p:sp>
      <p:sp>
        <p:nvSpPr>
          <p:cNvPr id="7" name="TextBox 6">
            <a:extLst>
              <a:ext uri="{FF2B5EF4-FFF2-40B4-BE49-F238E27FC236}">
                <a16:creationId xmlns:a16="http://schemas.microsoft.com/office/drawing/2014/main" id="{5E441E5E-D89E-8782-760A-683A9127A2ED}"/>
              </a:ext>
            </a:extLst>
          </p:cNvPr>
          <p:cNvSpPr txBox="1"/>
          <p:nvPr/>
        </p:nvSpPr>
        <p:spPr>
          <a:xfrm>
            <a:off x="2133600" y="4800600"/>
            <a:ext cx="571500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(Taken from AEP Debris Management Plan, Page 7, Paragraph 2, Section 3.2)</a:t>
            </a:r>
          </a:p>
        </p:txBody>
      </p:sp>
    </p:spTree>
    <p:extLst>
      <p:ext uri="{BB962C8B-B14F-4D97-AF65-F5344CB8AC3E}">
        <p14:creationId xmlns:p14="http://schemas.microsoft.com/office/powerpoint/2010/main" val="4247656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09600"/>
            <a:ext cx="8077200" cy="3416320"/>
          </a:xfrm>
          <a:prstGeom prst="rect">
            <a:avLst/>
          </a:prstGeom>
          <a:noFill/>
        </p:spPr>
        <p:txBody>
          <a:bodyPr wrap="square" rtlCol="0">
            <a:spAutoFit/>
          </a:bodyPr>
          <a:lstStyle/>
          <a:p>
            <a:pPr algn="ctr"/>
            <a:r>
              <a:rPr lang="en-US" sz="5400" b="1" i="1" u="sng" dirty="0">
                <a:latin typeface="Times New Roman" pitchFamily="18" charset="0"/>
                <a:cs typeface="Times New Roman" pitchFamily="18" charset="0"/>
              </a:rPr>
              <a:t>Bottom Line </a:t>
            </a:r>
            <a:r>
              <a:rPr lang="en-US" sz="5400" i="1" dirty="0">
                <a:latin typeface="Times New Roman" pitchFamily="18" charset="0"/>
                <a:cs typeface="Times New Roman" pitchFamily="18" charset="0"/>
              </a:rPr>
              <a:t>: We </a:t>
            </a:r>
            <a:r>
              <a:rPr lang="en-US" sz="5400" i="1" u="sng" dirty="0">
                <a:latin typeface="Times New Roman" pitchFamily="18" charset="0"/>
                <a:cs typeface="Times New Roman" pitchFamily="18" charset="0"/>
              </a:rPr>
              <a:t>have to do something </a:t>
            </a:r>
            <a:r>
              <a:rPr lang="en-US" sz="5400" i="1" dirty="0">
                <a:latin typeface="Times New Roman" pitchFamily="18" charset="0"/>
                <a:cs typeface="Times New Roman" pitchFamily="18" charset="0"/>
              </a:rPr>
              <a:t>because </a:t>
            </a:r>
            <a:r>
              <a:rPr lang="en-US" sz="5400" i="1" u="sng" dirty="0">
                <a:latin typeface="Times New Roman" pitchFamily="18" charset="0"/>
                <a:cs typeface="Times New Roman" pitchFamily="18" charset="0"/>
              </a:rPr>
              <a:t>if we do nothing, this is what will continue!! </a:t>
            </a:r>
            <a:endParaRPr lang="en-US" sz="5400" b="1" i="1" u="sng" dirty="0">
              <a:latin typeface="Times New Roman" pitchFamily="18" charset="0"/>
              <a:cs typeface="Times New Roman" pitchFamily="18" charset="0"/>
            </a:endParaRPr>
          </a:p>
        </p:txBody>
      </p:sp>
      <p:sp>
        <p:nvSpPr>
          <p:cNvPr id="4" name="TextBox 3"/>
          <p:cNvSpPr txBox="1"/>
          <p:nvPr/>
        </p:nvSpPr>
        <p:spPr>
          <a:xfrm>
            <a:off x="457200" y="4648200"/>
            <a:ext cx="7943713" cy="923330"/>
          </a:xfrm>
          <a:prstGeom prst="rect">
            <a:avLst/>
          </a:prstGeom>
          <a:noFill/>
        </p:spPr>
        <p:txBody>
          <a:bodyPr wrap="none" rtlCol="0">
            <a:spAutoFit/>
          </a:bodyPr>
          <a:lstStyle/>
          <a:p>
            <a:r>
              <a:rPr lang="en-US" sz="5400" b="1" i="1" u="sng" dirty="0">
                <a:latin typeface="Times New Roman" pitchFamily="18" charset="0"/>
                <a:cs typeface="Times New Roman" pitchFamily="18" charset="0"/>
              </a:rPr>
              <a:t>Can You Please Help 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2438400"/>
            <a:ext cx="4648200" cy="769441"/>
          </a:xfrm>
          <a:prstGeom prst="rect">
            <a:avLst/>
          </a:prstGeom>
          <a:noFill/>
        </p:spPr>
        <p:txBody>
          <a:bodyPr wrap="square" rtlCol="0">
            <a:spAutoFit/>
          </a:bodyPr>
          <a:lstStyle/>
          <a:p>
            <a:pPr algn="ctr"/>
            <a:r>
              <a:rPr lang="en-US" sz="4400" dirty="0">
                <a:latin typeface="Times New Roman" pitchFamily="18" charset="0"/>
                <a:cs typeface="Times New Roman" pitchFamily="18" charset="0"/>
              </a:rPr>
              <a:t>Back-up Slides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
            <a:ext cx="7391400" cy="1077218"/>
          </a:xfrm>
          <a:prstGeom prst="rect">
            <a:avLst/>
          </a:prstGeom>
          <a:noFill/>
        </p:spPr>
        <p:txBody>
          <a:bodyPr wrap="square" rtlCol="0">
            <a:spAutoFit/>
          </a:bodyPr>
          <a:lstStyle/>
          <a:p>
            <a:pPr algn="ctr"/>
            <a:r>
              <a:rPr lang="en-US" sz="3600" dirty="0">
                <a:latin typeface="Times New Roman" pitchFamily="18" charset="0"/>
                <a:cs typeface="Times New Roman" pitchFamily="18" charset="0"/>
              </a:rPr>
              <a:t>Background</a:t>
            </a:r>
            <a:r>
              <a:rPr lang="en-US" sz="4400" dirty="0">
                <a:latin typeface="Times New Roman" pitchFamily="18" charset="0"/>
                <a:cs typeface="Times New Roman" pitchFamily="18" charset="0"/>
              </a:rPr>
              <a:t> </a:t>
            </a:r>
          </a:p>
          <a:p>
            <a:pPr algn="ctr"/>
            <a:r>
              <a:rPr lang="en-US" sz="2000" dirty="0">
                <a:latin typeface="Times New Roman" pitchFamily="18" charset="0"/>
                <a:cs typeface="Times New Roman" pitchFamily="18" charset="0"/>
              </a:rPr>
              <a:t>(Presented at 14 Feb 2017 Tri-County Lake Association Mtg)</a:t>
            </a:r>
          </a:p>
        </p:txBody>
      </p:sp>
      <p:sp>
        <p:nvSpPr>
          <p:cNvPr id="3" name="TextBox 2"/>
          <p:cNvSpPr txBox="1"/>
          <p:nvPr/>
        </p:nvSpPr>
        <p:spPr>
          <a:xfrm>
            <a:off x="990600" y="914400"/>
            <a:ext cx="7239000" cy="6186309"/>
          </a:xfrm>
          <a:prstGeom prst="rect">
            <a:avLst/>
          </a:prstGeom>
          <a:noFill/>
        </p:spPr>
        <p:txBody>
          <a:bodyPr wrap="square" rtlCol="0">
            <a:spAutoFit/>
          </a:bodyPr>
          <a:lstStyle/>
          <a:p>
            <a:pPr>
              <a:buFont typeface="Arial" pitchFamily="34" charset="0"/>
              <a:buChar char="•"/>
            </a:pPr>
            <a:r>
              <a:rPr lang="en-US" dirty="0"/>
              <a:t> </a:t>
            </a:r>
            <a:r>
              <a:rPr lang="en-US" dirty="0">
                <a:latin typeface="Times New Roman" pitchFamily="18" charset="0"/>
                <a:cs typeface="Times New Roman" pitchFamily="18" charset="0"/>
              </a:rPr>
              <a:t>Linda Overstreet and I have </a:t>
            </a:r>
            <a:r>
              <a:rPr lang="en-US" b="1" i="1" dirty="0">
                <a:latin typeface="Times New Roman" pitchFamily="18" charset="0"/>
                <a:cs typeface="Times New Roman" pitchFamily="18" charset="0"/>
              </a:rPr>
              <a:t>consulted with Delegate Charles Poindexter and Mr. Steve Sandy</a:t>
            </a:r>
            <a:r>
              <a:rPr lang="en-US" dirty="0">
                <a:latin typeface="Times New Roman" pitchFamily="18" charset="0"/>
                <a:cs typeface="Times New Roman" pitchFamily="18" charset="0"/>
              </a:rPr>
              <a:t> (Director, Franklin County Planning and Community Development) concerning this fill-in problem.  </a:t>
            </a:r>
            <a:r>
              <a:rPr lang="en-US" b="1" i="1" dirty="0">
                <a:latin typeface="Times New Roman" pitchFamily="18" charset="0"/>
                <a:cs typeface="Times New Roman" pitchFamily="18" charset="0"/>
              </a:rPr>
              <a:t>As recommended </a:t>
            </a:r>
            <a:r>
              <a:rPr lang="en-US" dirty="0">
                <a:latin typeface="Times New Roman" pitchFamily="18" charset="0"/>
                <a:cs typeface="Times New Roman" pitchFamily="18" charset="0"/>
              </a:rPr>
              <a:t>by Delegate Poindexter, we </a:t>
            </a:r>
            <a:r>
              <a:rPr lang="en-US" b="1" i="1" dirty="0">
                <a:latin typeface="Times New Roman" pitchFamily="18" charset="0"/>
                <a:cs typeface="Times New Roman" pitchFamily="18" charset="0"/>
              </a:rPr>
              <a:t>met with Mr. Neil </a:t>
            </a:r>
            <a:r>
              <a:rPr lang="en-US" b="1" i="1" dirty="0" err="1">
                <a:latin typeface="Times New Roman" pitchFamily="18" charset="0"/>
                <a:cs typeface="Times New Roman" pitchFamily="18" charset="0"/>
              </a:rPr>
              <a:t>Holthouser</a:t>
            </a:r>
            <a:r>
              <a:rPr lang="en-US" b="1" i="1" dirty="0">
                <a:latin typeface="Times New Roman" pitchFamily="18" charset="0"/>
                <a:cs typeface="Times New Roman" pitchFamily="18" charset="0"/>
              </a:rPr>
              <a:t> (AEP)</a:t>
            </a:r>
            <a:r>
              <a:rPr lang="en-US" dirty="0">
                <a:latin typeface="Times New Roman" pitchFamily="18" charset="0"/>
                <a:cs typeface="Times New Roman" pitchFamily="18" charset="0"/>
              </a:rPr>
              <a:t>.</a:t>
            </a:r>
          </a:p>
          <a:p>
            <a:pPr>
              <a:buFont typeface="Arial" pitchFamily="34" charset="0"/>
              <a:buChar char="•"/>
            </a:pPr>
            <a:endParaRPr lang="en-US" dirty="0">
              <a:latin typeface="Times New Roman" pitchFamily="18" charset="0"/>
              <a:cs typeface="Times New Roman" pitchFamily="18" charset="0"/>
            </a:endParaRPr>
          </a:p>
          <a:p>
            <a:pPr>
              <a:buFont typeface="Arial" pitchFamily="34" charset="0"/>
              <a:buChar char="•"/>
            </a:pPr>
            <a:r>
              <a:rPr lang="en-US" dirty="0">
                <a:latin typeface="Times New Roman" pitchFamily="18" charset="0"/>
                <a:cs typeface="Times New Roman" pitchFamily="18" charset="0"/>
              </a:rPr>
              <a:t> Mr. </a:t>
            </a:r>
            <a:r>
              <a:rPr lang="en-US" dirty="0" err="1">
                <a:latin typeface="Times New Roman" pitchFamily="18" charset="0"/>
                <a:cs typeface="Times New Roman" pitchFamily="18" charset="0"/>
              </a:rPr>
              <a:t>Holthouser</a:t>
            </a: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agreed that the fill-in should be removed </a:t>
            </a:r>
            <a:r>
              <a:rPr lang="en-US" dirty="0">
                <a:latin typeface="Times New Roman" pitchFamily="18" charset="0"/>
                <a:cs typeface="Times New Roman" pitchFamily="18" charset="0"/>
              </a:rPr>
              <a:t>and </a:t>
            </a:r>
            <a:r>
              <a:rPr lang="en-US" b="1" i="1" dirty="0">
                <a:latin typeface="Times New Roman" pitchFamily="18" charset="0"/>
                <a:cs typeface="Times New Roman" pitchFamily="18" charset="0"/>
              </a:rPr>
              <a:t>contacted Mr. Chris Powell</a:t>
            </a:r>
            <a:r>
              <a:rPr lang="en-US" dirty="0">
                <a:latin typeface="Times New Roman" pitchFamily="18" charset="0"/>
                <a:cs typeface="Times New Roman" pitchFamily="18" charset="0"/>
              </a:rPr>
              <a:t> (U.S. Army Corp of Engineers), </a:t>
            </a:r>
            <a:r>
              <a:rPr lang="en-US" b="1" i="1" dirty="0">
                <a:latin typeface="Times New Roman" pitchFamily="18" charset="0"/>
                <a:cs typeface="Times New Roman" pitchFamily="18" charset="0"/>
              </a:rPr>
              <a:t>who indicated that removal of this fill-in</a:t>
            </a:r>
            <a:r>
              <a:rPr lang="en-US" dirty="0">
                <a:latin typeface="Times New Roman" pitchFamily="18" charset="0"/>
                <a:cs typeface="Times New Roman" pitchFamily="18" charset="0"/>
              </a:rPr>
              <a:t> to improve navigation </a:t>
            </a:r>
            <a:r>
              <a:rPr lang="en-US" b="1" i="1" dirty="0">
                <a:latin typeface="Times New Roman" pitchFamily="18" charset="0"/>
                <a:cs typeface="Times New Roman" pitchFamily="18" charset="0"/>
              </a:rPr>
              <a:t>above marker B-49 was possible </a:t>
            </a:r>
            <a:r>
              <a:rPr lang="en-US" dirty="0">
                <a:latin typeface="Times New Roman" pitchFamily="18" charset="0"/>
                <a:cs typeface="Times New Roman" pitchFamily="18" charset="0"/>
              </a:rPr>
              <a:t>pending approval of a joint application. Mr. </a:t>
            </a:r>
            <a:r>
              <a:rPr lang="en-US" dirty="0" err="1">
                <a:latin typeface="Times New Roman" pitchFamily="18" charset="0"/>
                <a:cs typeface="Times New Roman" pitchFamily="18" charset="0"/>
              </a:rPr>
              <a:t>Holthouser</a:t>
            </a: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provided the joint application forms</a:t>
            </a:r>
            <a:r>
              <a:rPr lang="en-US" dirty="0">
                <a:latin typeface="Times New Roman" pitchFamily="18" charset="0"/>
                <a:cs typeface="Times New Roman" pitchFamily="18" charset="0"/>
              </a:rPr>
              <a:t> and asked if the Ponderosa and/or others would be </a:t>
            </a:r>
            <a:r>
              <a:rPr lang="en-US" b="1" i="1" dirty="0">
                <a:latin typeface="Times New Roman" pitchFamily="18" charset="0"/>
                <a:cs typeface="Times New Roman" pitchFamily="18" charset="0"/>
              </a:rPr>
              <a:t>willing to serve as the applicant</a:t>
            </a:r>
            <a:r>
              <a:rPr lang="en-US" dirty="0">
                <a:latin typeface="Times New Roman" pitchFamily="18" charset="0"/>
                <a:cs typeface="Times New Roman" pitchFamily="18" charset="0"/>
              </a:rPr>
              <a:t>.</a:t>
            </a:r>
          </a:p>
          <a:p>
            <a:pPr>
              <a:buFont typeface="Arial" pitchFamily="34" charset="0"/>
              <a:buChar char="•"/>
            </a:pPr>
            <a:endParaRPr lang="en-US" dirty="0">
              <a:latin typeface="Times New Roman" pitchFamily="18" charset="0"/>
              <a:cs typeface="Times New Roman" pitchFamily="18" charset="0"/>
            </a:endParaRPr>
          </a:p>
          <a:p>
            <a:pPr>
              <a:buFont typeface="Arial" pitchFamily="34" charset="0"/>
              <a:buChar char="•"/>
            </a:pPr>
            <a:r>
              <a:rPr lang="en-US" dirty="0">
                <a:latin typeface="Times New Roman" pitchFamily="18" charset="0"/>
                <a:cs typeface="Times New Roman" pitchFamily="18" charset="0"/>
              </a:rPr>
              <a:t> Both Linda and I responded to Mr. </a:t>
            </a:r>
            <a:r>
              <a:rPr lang="en-US" dirty="0" err="1">
                <a:latin typeface="Times New Roman" pitchFamily="18" charset="0"/>
                <a:cs typeface="Times New Roman" pitchFamily="18" charset="0"/>
              </a:rPr>
              <a:t>Holthouser</a:t>
            </a:r>
            <a:r>
              <a:rPr lang="en-US" dirty="0">
                <a:latin typeface="Times New Roman" pitchFamily="18" charset="0"/>
                <a:cs typeface="Times New Roman" pitchFamily="18" charset="0"/>
              </a:rPr>
              <a:t> that we were </a:t>
            </a:r>
            <a:r>
              <a:rPr lang="en-US" b="1" i="1" dirty="0">
                <a:latin typeface="Times New Roman" pitchFamily="18" charset="0"/>
                <a:cs typeface="Times New Roman" pitchFamily="18" charset="0"/>
              </a:rPr>
              <a:t>not in a  financial position to serve as applicants</a:t>
            </a:r>
            <a:r>
              <a:rPr lang="en-US" dirty="0">
                <a:latin typeface="Times New Roman" pitchFamily="18" charset="0"/>
                <a:cs typeface="Times New Roman" pitchFamily="18" charset="0"/>
              </a:rPr>
              <a:t> and </a:t>
            </a:r>
            <a:r>
              <a:rPr lang="en-US" b="1" i="1" dirty="0">
                <a:latin typeface="Times New Roman" pitchFamily="18" charset="0"/>
                <a:cs typeface="Times New Roman" pitchFamily="18" charset="0"/>
              </a:rPr>
              <a:t>cited </a:t>
            </a:r>
            <a:r>
              <a:rPr lang="en-US" dirty="0">
                <a:latin typeface="Times New Roman" pitchFamily="18" charset="0"/>
                <a:cs typeface="Times New Roman" pitchFamily="18" charset="0"/>
              </a:rPr>
              <a:t>rationale and </a:t>
            </a:r>
            <a:r>
              <a:rPr lang="en-US" b="1" i="1" dirty="0">
                <a:latin typeface="Times New Roman" pitchFamily="18" charset="0"/>
                <a:cs typeface="Times New Roman" pitchFamily="18" charset="0"/>
              </a:rPr>
              <a:t>paragraphs from the Shoreline Management Plan (SMP) </a:t>
            </a:r>
            <a:r>
              <a:rPr lang="en-US" dirty="0">
                <a:latin typeface="Times New Roman" pitchFamily="18" charset="0"/>
                <a:cs typeface="Times New Roman" pitchFamily="18" charset="0"/>
              </a:rPr>
              <a:t>as to why we felt this was </a:t>
            </a:r>
            <a:r>
              <a:rPr lang="en-US" b="1" i="1" dirty="0">
                <a:latin typeface="Times New Roman" pitchFamily="18" charset="0"/>
                <a:cs typeface="Times New Roman" pitchFamily="18" charset="0"/>
              </a:rPr>
              <a:t>totally AEP’s responsibility</a:t>
            </a:r>
            <a:r>
              <a:rPr lang="en-US" dirty="0">
                <a:latin typeface="Times New Roman" pitchFamily="18" charset="0"/>
                <a:cs typeface="Times New Roman" pitchFamily="18" charset="0"/>
              </a:rPr>
              <a:t> to clean up the fill-in and fund accordingly.</a:t>
            </a:r>
          </a:p>
          <a:p>
            <a:pPr>
              <a:buFont typeface="Arial" pitchFamily="34" charset="0"/>
              <a:buChar char="•"/>
            </a:pPr>
            <a:endParaRPr lang="en-US" dirty="0">
              <a:latin typeface="Times New Roman" pitchFamily="18" charset="0"/>
              <a:cs typeface="Times New Roman" pitchFamily="18" charset="0"/>
            </a:endParaRPr>
          </a:p>
          <a:p>
            <a:pPr>
              <a:buFont typeface="Arial" pitchFamily="34" charset="0"/>
              <a:buChar char="•"/>
            </a:pPr>
            <a:r>
              <a:rPr lang="en-US" dirty="0">
                <a:latin typeface="Times New Roman" pitchFamily="18" charset="0"/>
                <a:cs typeface="Times New Roman" pitchFamily="18" charset="0"/>
              </a:rPr>
              <a:t> In the next few charts we will indicate </a:t>
            </a:r>
            <a:r>
              <a:rPr lang="en-US" b="1" i="1" dirty="0">
                <a:latin typeface="Times New Roman" pitchFamily="18" charset="0"/>
                <a:cs typeface="Times New Roman" pitchFamily="18" charset="0"/>
              </a:rPr>
              <a:t>our rationale </a:t>
            </a:r>
            <a:r>
              <a:rPr lang="en-US" dirty="0">
                <a:latin typeface="Times New Roman" pitchFamily="18" charset="0"/>
                <a:cs typeface="Times New Roman" pitchFamily="18" charset="0"/>
              </a:rPr>
              <a:t>for why AEP should be responsible for this cleanup. We will </a:t>
            </a:r>
            <a:r>
              <a:rPr lang="en-US" b="1" i="1" dirty="0">
                <a:latin typeface="Times New Roman" pitchFamily="18" charset="0"/>
                <a:cs typeface="Times New Roman" pitchFamily="18" charset="0"/>
              </a:rPr>
              <a:t>also indicate Mr. </a:t>
            </a:r>
            <a:r>
              <a:rPr lang="en-US" b="1" i="1" dirty="0" err="1">
                <a:latin typeface="Times New Roman" pitchFamily="18" charset="0"/>
                <a:cs typeface="Times New Roman" pitchFamily="18" charset="0"/>
              </a:rPr>
              <a:t>Holthouser’s</a:t>
            </a:r>
            <a:r>
              <a:rPr lang="en-US" b="1" i="1" dirty="0">
                <a:latin typeface="Times New Roman" pitchFamily="18" charset="0"/>
                <a:cs typeface="Times New Roman" pitchFamily="18" charset="0"/>
              </a:rPr>
              <a:t> response, </a:t>
            </a:r>
            <a:r>
              <a:rPr lang="en-US" dirty="0">
                <a:latin typeface="Times New Roman" pitchFamily="18" charset="0"/>
                <a:cs typeface="Times New Roman" pitchFamily="18" charset="0"/>
              </a:rPr>
              <a:t>which indicated strong disagreement with our premise and that they continue to have no plans to dredge in this area.</a:t>
            </a:r>
          </a:p>
          <a:p>
            <a:pPr>
              <a:buFont typeface="Arial" pitchFamily="34" charset="0"/>
              <a:buChar char="•"/>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712887"/>
            <a:ext cx="8153400" cy="8679299"/>
          </a:xfrm>
          <a:prstGeom prst="rect">
            <a:avLst/>
          </a:prstGeom>
          <a:noFill/>
        </p:spPr>
        <p:txBody>
          <a:bodyPr wrap="square" rtlCol="0">
            <a:spAutoFit/>
          </a:bodyPr>
          <a:lstStyle/>
          <a:p>
            <a:r>
              <a:rPr lang="en-US" dirty="0">
                <a:latin typeface="Times New Roman" pitchFamily="18" charset="0"/>
                <a:cs typeface="Times New Roman" pitchFamily="18" charset="0"/>
              </a:rPr>
              <a:t>In our 31 Aug 2016 email to Mr. </a:t>
            </a:r>
            <a:r>
              <a:rPr lang="en-US" dirty="0" err="1">
                <a:latin typeface="Times New Roman" pitchFamily="18" charset="0"/>
                <a:cs typeface="Times New Roman" pitchFamily="18" charset="0"/>
              </a:rPr>
              <a:t>Holthouser</a:t>
            </a:r>
            <a:r>
              <a:rPr lang="en-US" dirty="0">
                <a:latin typeface="Times New Roman" pitchFamily="18" charset="0"/>
                <a:cs typeface="Times New Roman" pitchFamily="18" charset="0"/>
              </a:rPr>
              <a:t> (AEP), </a:t>
            </a:r>
            <a:r>
              <a:rPr lang="en-US" b="1" i="1" dirty="0">
                <a:latin typeface="Times New Roman" pitchFamily="18" charset="0"/>
                <a:cs typeface="Times New Roman" pitchFamily="18" charset="0"/>
              </a:rPr>
              <a:t>we referenced specific paragraphs from the Shoreline Management Plan (SMP)</a:t>
            </a:r>
            <a:r>
              <a:rPr lang="en-US" dirty="0">
                <a:latin typeface="Times New Roman" pitchFamily="18" charset="0"/>
                <a:cs typeface="Times New Roman" pitchFamily="18" charset="0"/>
              </a:rPr>
              <a:t> updated 30 January 2014.  The following are the specific paragraphs referenced with our rationale:</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Para 1.3 Goals and Objectives “The </a:t>
            </a:r>
            <a:r>
              <a:rPr lang="en-US" b="1" u="sng" dirty="0">
                <a:latin typeface="Times New Roman" pitchFamily="18" charset="0"/>
                <a:cs typeface="Times New Roman" pitchFamily="18" charset="0"/>
              </a:rPr>
              <a:t>overall goal </a:t>
            </a:r>
            <a:r>
              <a:rPr lang="en-US" dirty="0">
                <a:latin typeface="Times New Roman" pitchFamily="18" charset="0"/>
                <a:cs typeface="Times New Roman" pitchFamily="18" charset="0"/>
              </a:rPr>
              <a:t>for the SMP is to </a:t>
            </a:r>
            <a:r>
              <a:rPr lang="en-US" b="1" u="sng" dirty="0">
                <a:latin typeface="Times New Roman" pitchFamily="18" charset="0"/>
                <a:cs typeface="Times New Roman" pitchFamily="18" charset="0"/>
              </a:rPr>
              <a:t>provide guidance for fulfilling license responsibility and obligations </a:t>
            </a:r>
            <a:r>
              <a:rPr lang="en-US" dirty="0">
                <a:latin typeface="Times New Roman" pitchFamily="18" charset="0"/>
                <a:cs typeface="Times New Roman" pitchFamily="18" charset="0"/>
              </a:rPr>
              <a:t>for the Project </a:t>
            </a:r>
            <a:r>
              <a:rPr lang="en-US" b="1" u="sng" dirty="0">
                <a:latin typeface="Times New Roman" pitchFamily="18" charset="0"/>
                <a:cs typeface="Times New Roman" pitchFamily="18" charset="0"/>
              </a:rPr>
              <a:t>including protecting and enhancing the Project’s </a:t>
            </a:r>
            <a:r>
              <a:rPr lang="en-US" dirty="0">
                <a:latin typeface="Times New Roman" pitchFamily="18" charset="0"/>
                <a:cs typeface="Times New Roman" pitchFamily="18" charset="0"/>
              </a:rPr>
              <a:t>environmental, </a:t>
            </a:r>
            <a:r>
              <a:rPr lang="en-US" b="1" u="sng" dirty="0">
                <a:latin typeface="Times New Roman" pitchFamily="18" charset="0"/>
                <a:cs typeface="Times New Roman" pitchFamily="18" charset="0"/>
              </a:rPr>
              <a:t>scenic and recreational values</a:t>
            </a:r>
            <a:r>
              <a:rPr lang="en-US"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Para 1.3.4 “</a:t>
            </a:r>
            <a:r>
              <a:rPr lang="en-US" b="1" u="sng" dirty="0">
                <a:latin typeface="Times New Roman" pitchFamily="18" charset="0"/>
                <a:cs typeface="Times New Roman" pitchFamily="18" charset="0"/>
              </a:rPr>
              <a:t>Enhancing recreational opportunities by considering boating</a:t>
            </a:r>
            <a:r>
              <a:rPr lang="en-US" dirty="0">
                <a:latin typeface="Times New Roman" pitchFamily="18" charset="0"/>
                <a:cs typeface="Times New Roman" pitchFamily="18" charset="0"/>
              </a:rPr>
              <a:t> densities and </a:t>
            </a:r>
            <a:r>
              <a:rPr lang="en-US" b="1" u="sng" dirty="0">
                <a:latin typeface="Times New Roman" pitchFamily="18" charset="0"/>
                <a:cs typeface="Times New Roman" pitchFamily="18" charset="0"/>
              </a:rPr>
              <a:t>navigation</a:t>
            </a:r>
            <a:r>
              <a:rPr lang="en-US" dirty="0">
                <a:latin typeface="Times New Roman" pitchFamily="18" charset="0"/>
                <a:cs typeface="Times New Roman" pitchFamily="18" charset="0"/>
              </a:rPr>
              <a:t> and </a:t>
            </a:r>
            <a:r>
              <a:rPr lang="en-US" b="1" u="sng" dirty="0">
                <a:latin typeface="Times New Roman" pitchFamily="18" charset="0"/>
                <a:cs typeface="Times New Roman" pitchFamily="18" charset="0"/>
              </a:rPr>
              <a:t>maximizing available use of the project waters by the public</a:t>
            </a:r>
            <a:r>
              <a:rPr lang="en-US" dirty="0">
                <a:latin typeface="Times New Roman" pitchFamily="18" charset="0"/>
                <a:cs typeface="Times New Roman" pitchFamily="18" charset="0"/>
              </a:rPr>
              <a:t>”;</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Our Rationale</a:t>
            </a:r>
            <a:r>
              <a:rPr lang="en-US" b="1" i="1" dirty="0">
                <a:latin typeface="Times New Roman" pitchFamily="18" charset="0"/>
                <a:cs typeface="Times New Roman" pitchFamily="18" charset="0"/>
              </a:rPr>
              <a:t>: Not removing the fill-in </a:t>
            </a:r>
            <a:r>
              <a:rPr lang="en-US" dirty="0">
                <a:latin typeface="Times New Roman" pitchFamily="18" charset="0"/>
                <a:cs typeface="Times New Roman" pitchFamily="18" charset="0"/>
              </a:rPr>
              <a:t>mentioned above </a:t>
            </a:r>
            <a:r>
              <a:rPr lang="en-US" b="1" i="1" dirty="0">
                <a:latin typeface="Times New Roman" pitchFamily="18" charset="0"/>
                <a:cs typeface="Times New Roman" pitchFamily="18" charset="0"/>
              </a:rPr>
              <a:t>is greatly affecting the ability of the Public using Ponderosa Campground to safely navigate </a:t>
            </a:r>
            <a:r>
              <a:rPr lang="en-US" dirty="0">
                <a:latin typeface="Times New Roman" pitchFamily="18" charset="0"/>
                <a:cs typeface="Times New Roman" pitchFamily="18" charset="0"/>
              </a:rPr>
              <a:t>to or from (and at times, the ability to </a:t>
            </a:r>
            <a:r>
              <a:rPr lang="en-US" b="1" i="1" u="sng" dirty="0">
                <a:latin typeface="Times New Roman" pitchFamily="18" charset="0"/>
                <a:cs typeface="Times New Roman" pitchFamily="18" charset="0"/>
              </a:rPr>
              <a:t>not even get past the fill-in altogether</a:t>
            </a:r>
            <a:r>
              <a:rPr lang="en-US" dirty="0">
                <a:latin typeface="Times New Roman" pitchFamily="18" charset="0"/>
                <a:cs typeface="Times New Roman" pitchFamily="18" charset="0"/>
              </a:rPr>
              <a:t>) and </a:t>
            </a:r>
            <a:r>
              <a:rPr lang="en-US" b="1" i="1" dirty="0">
                <a:latin typeface="Times New Roman" pitchFamily="18" charset="0"/>
                <a:cs typeface="Times New Roman" pitchFamily="18" charset="0"/>
              </a:rPr>
              <a:t>enjoy the rest of the project’s waters and the lake’s recreational interests</a:t>
            </a:r>
            <a:r>
              <a:rPr lang="en-US" dirty="0">
                <a:latin typeface="Times New Roman" pitchFamily="18" charset="0"/>
                <a:cs typeface="Times New Roman" pitchFamily="18" charset="0"/>
              </a:rPr>
              <a:t>. This condition </a:t>
            </a:r>
            <a:r>
              <a:rPr lang="en-US" b="1" i="1" u="sng" dirty="0">
                <a:latin typeface="Times New Roman" pitchFamily="18" charset="0"/>
                <a:cs typeface="Times New Roman" pitchFamily="18" charset="0"/>
              </a:rPr>
              <a:t>does not meet</a:t>
            </a:r>
            <a:r>
              <a:rPr lang="en-US" dirty="0">
                <a:latin typeface="Times New Roman" pitchFamily="18" charset="0"/>
                <a:cs typeface="Times New Roman" pitchFamily="18" charset="0"/>
              </a:rPr>
              <a:t> the above paragraphs for “</a:t>
            </a:r>
            <a:r>
              <a:rPr lang="en-US" b="1" i="1" dirty="0">
                <a:latin typeface="Times New Roman" pitchFamily="18" charset="0"/>
                <a:cs typeface="Times New Roman" pitchFamily="18" charset="0"/>
              </a:rPr>
              <a:t>fulfilling </a:t>
            </a:r>
            <a:r>
              <a:rPr lang="en-US" b="1" i="1" u="sng" dirty="0">
                <a:latin typeface="Times New Roman" pitchFamily="18" charset="0"/>
                <a:cs typeface="Times New Roman" pitchFamily="18" charset="0"/>
              </a:rPr>
              <a:t>license responsibility and obligation </a:t>
            </a:r>
            <a:r>
              <a:rPr lang="en-US" b="1" i="1" dirty="0">
                <a:latin typeface="Times New Roman" pitchFamily="18" charset="0"/>
                <a:cs typeface="Times New Roman" pitchFamily="18" charset="0"/>
              </a:rPr>
              <a:t>for </a:t>
            </a:r>
            <a:r>
              <a:rPr lang="en-US" dirty="0">
                <a:latin typeface="Times New Roman" pitchFamily="18" charset="0"/>
                <a:cs typeface="Times New Roman" pitchFamily="18" charset="0"/>
              </a:rPr>
              <a:t>.…. </a:t>
            </a:r>
            <a:r>
              <a:rPr lang="en-US" b="1" i="1" u="sng" dirty="0">
                <a:latin typeface="Times New Roman" pitchFamily="18" charset="0"/>
                <a:cs typeface="Times New Roman" pitchFamily="18" charset="0"/>
              </a:rPr>
              <a:t>Protecting and enhancing </a:t>
            </a:r>
            <a:r>
              <a:rPr lang="en-US" dirty="0">
                <a:latin typeface="Times New Roman" pitchFamily="18" charset="0"/>
                <a:cs typeface="Times New Roman" pitchFamily="18" charset="0"/>
              </a:rPr>
              <a:t>…… </a:t>
            </a:r>
            <a:r>
              <a:rPr lang="en-US" b="1" i="1" u="sng" dirty="0">
                <a:latin typeface="Times New Roman" pitchFamily="18" charset="0"/>
                <a:cs typeface="Times New Roman" pitchFamily="18" charset="0"/>
              </a:rPr>
              <a:t>recreational values </a:t>
            </a:r>
            <a:r>
              <a:rPr lang="en-US" b="1" i="1" dirty="0">
                <a:latin typeface="Times New Roman" pitchFamily="18" charset="0"/>
                <a:cs typeface="Times New Roman" pitchFamily="18" charset="0"/>
              </a:rPr>
              <a:t>…..</a:t>
            </a:r>
            <a:r>
              <a:rPr lang="en-US" b="1" i="1" u="sng" dirty="0">
                <a:latin typeface="Times New Roman" pitchFamily="18" charset="0"/>
                <a:cs typeface="Times New Roman" pitchFamily="18" charset="0"/>
              </a:rPr>
              <a:t>and navigation </a:t>
            </a:r>
            <a:r>
              <a:rPr lang="en-US" b="1" i="1" dirty="0">
                <a:latin typeface="Times New Roman" pitchFamily="18" charset="0"/>
                <a:cs typeface="Times New Roman" pitchFamily="18" charset="0"/>
              </a:rPr>
              <a:t>….</a:t>
            </a:r>
            <a:r>
              <a:rPr lang="en-US" dirty="0">
                <a:latin typeface="Times New Roman" pitchFamily="18" charset="0"/>
                <a:cs typeface="Times New Roman" pitchFamily="18" charset="0"/>
              </a:rPr>
              <a:t>”. Additionally, although not highlighted as part of our 31 Aug 2016 email, the </a:t>
            </a:r>
            <a:r>
              <a:rPr lang="en-US" b="1" i="1" u="sng" dirty="0">
                <a:latin typeface="Times New Roman" pitchFamily="18" charset="0"/>
                <a:cs typeface="Times New Roman" pitchFamily="18" charset="0"/>
              </a:rPr>
              <a:t>scenic value </a:t>
            </a:r>
            <a:r>
              <a:rPr lang="en-US" b="1" i="1" dirty="0">
                <a:latin typeface="Times New Roman" pitchFamily="18" charset="0"/>
                <a:cs typeface="Times New Roman" pitchFamily="18" charset="0"/>
              </a:rPr>
              <a:t>of the lake </a:t>
            </a:r>
            <a:r>
              <a:rPr lang="en-US" b="1" i="1" u="sng" dirty="0">
                <a:latin typeface="Times New Roman" pitchFamily="18" charset="0"/>
                <a:cs typeface="Times New Roman" pitchFamily="18" charset="0"/>
              </a:rPr>
              <a:t>is greatly diminished </a:t>
            </a:r>
            <a:r>
              <a:rPr lang="en-US" dirty="0">
                <a:latin typeface="Times New Roman" pitchFamily="18" charset="0"/>
                <a:cs typeface="Times New Roman" pitchFamily="18" charset="0"/>
              </a:rPr>
              <a:t>by the looks of debris caught by the fill-in (as shown on the opening title view graph)</a:t>
            </a:r>
          </a:p>
          <a:p>
            <a:endParaRPr lang="en-US" dirty="0"/>
          </a:p>
          <a:p>
            <a:endParaRPr lang="en-US" dirty="0"/>
          </a:p>
          <a:p>
            <a:endParaRPr lang="en-US" dirty="0"/>
          </a:p>
          <a:p>
            <a:endParaRPr lang="en-US" dirty="0"/>
          </a:p>
          <a:p>
            <a:endParaRPr lang="en-US" dirty="0"/>
          </a:p>
          <a:p>
            <a:endParaRPr lang="en-US" dirty="0"/>
          </a:p>
          <a:p>
            <a:r>
              <a:rPr lang="en-US" dirty="0"/>
              <a:t> </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D6964-092E-BEEC-E197-9F035D47C449}"/>
            </a:ext>
          </a:extLst>
        </p:cNvPr>
        <p:cNvGrpSpPr/>
        <p:nvPr/>
      </p:nvGrpSpPr>
      <p:grpSpPr>
        <a:xfrm>
          <a:off x="0" y="0"/>
          <a:ext cx="0" cy="0"/>
          <a:chOff x="0" y="0"/>
          <a:chExt cx="0" cy="0"/>
        </a:xfrm>
      </p:grpSpPr>
      <p:pic>
        <p:nvPicPr>
          <p:cNvPr id="18434" name="Picture 2" descr="C:\Users\User\Pictures\Ponderosa and Lake House.jpg">
            <a:extLst>
              <a:ext uri="{FF2B5EF4-FFF2-40B4-BE49-F238E27FC236}">
                <a16:creationId xmlns:a16="http://schemas.microsoft.com/office/drawing/2014/main" id="{4369B283-1BE2-D5C0-8156-1FF4769B226F}"/>
              </a:ext>
            </a:extLst>
          </p:cNvP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a:solidFill>
              <a:schemeClr val="bg1"/>
            </a:solidFill>
          </a:ln>
        </p:spPr>
      </p:pic>
      <p:sp>
        <p:nvSpPr>
          <p:cNvPr id="3" name="TextBox 2">
            <a:extLst>
              <a:ext uri="{FF2B5EF4-FFF2-40B4-BE49-F238E27FC236}">
                <a16:creationId xmlns:a16="http://schemas.microsoft.com/office/drawing/2014/main" id="{3DA8F822-153F-9C4E-8205-46A8D74822C5}"/>
              </a:ext>
            </a:extLst>
          </p:cNvPr>
          <p:cNvSpPr txBox="1"/>
          <p:nvPr/>
        </p:nvSpPr>
        <p:spPr>
          <a:xfrm>
            <a:off x="4038600" y="1567934"/>
            <a:ext cx="15240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B-49</a:t>
            </a:r>
          </a:p>
        </p:txBody>
      </p:sp>
      <p:sp>
        <p:nvSpPr>
          <p:cNvPr id="5" name="TextBox 4">
            <a:extLst>
              <a:ext uri="{FF2B5EF4-FFF2-40B4-BE49-F238E27FC236}">
                <a16:creationId xmlns:a16="http://schemas.microsoft.com/office/drawing/2014/main" id="{9FC1C5FF-80B3-22F7-C573-7154ECABA144}"/>
              </a:ext>
            </a:extLst>
          </p:cNvPr>
          <p:cNvSpPr txBox="1"/>
          <p:nvPr/>
        </p:nvSpPr>
        <p:spPr>
          <a:xfrm>
            <a:off x="7239000" y="1295400"/>
            <a:ext cx="8382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North</a:t>
            </a:r>
          </a:p>
        </p:txBody>
      </p:sp>
      <p:cxnSp>
        <p:nvCxnSpPr>
          <p:cNvPr id="6" name="Straight Arrow Connector 5">
            <a:extLst>
              <a:ext uri="{FF2B5EF4-FFF2-40B4-BE49-F238E27FC236}">
                <a16:creationId xmlns:a16="http://schemas.microsoft.com/office/drawing/2014/main" id="{80666BA2-E825-B926-1DDC-270733935783}"/>
              </a:ext>
            </a:extLst>
          </p:cNvPr>
          <p:cNvCxnSpPr/>
          <p:nvPr/>
        </p:nvCxnSpPr>
        <p:spPr>
          <a:xfrm flipV="1">
            <a:off x="7620000" y="838200"/>
            <a:ext cx="0" cy="381000"/>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D84EF88F-9A7D-99D0-C10B-DEA7471BF706}"/>
              </a:ext>
            </a:extLst>
          </p:cNvPr>
          <p:cNvSpPr txBox="1"/>
          <p:nvPr/>
        </p:nvSpPr>
        <p:spPr>
          <a:xfrm>
            <a:off x="228600" y="3620869"/>
            <a:ext cx="2438400" cy="646331"/>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Ponderosa</a:t>
            </a:r>
          </a:p>
          <a:p>
            <a:r>
              <a:rPr lang="en-US" dirty="0">
                <a:solidFill>
                  <a:schemeClr val="bg1"/>
                </a:solidFill>
                <a:latin typeface="Times New Roman" pitchFamily="18" charset="0"/>
                <a:cs typeface="Times New Roman" pitchFamily="18" charset="0"/>
              </a:rPr>
              <a:t>Campground</a:t>
            </a:r>
          </a:p>
        </p:txBody>
      </p:sp>
      <p:cxnSp>
        <p:nvCxnSpPr>
          <p:cNvPr id="9" name="Straight Arrow Connector 8">
            <a:extLst>
              <a:ext uri="{FF2B5EF4-FFF2-40B4-BE49-F238E27FC236}">
                <a16:creationId xmlns:a16="http://schemas.microsoft.com/office/drawing/2014/main" id="{56CB46D0-0CD6-BE97-CF71-F320D78C6A5D}"/>
              </a:ext>
            </a:extLst>
          </p:cNvPr>
          <p:cNvCxnSpPr/>
          <p:nvPr/>
        </p:nvCxnSpPr>
        <p:spPr>
          <a:xfrm flipV="1">
            <a:off x="1447800" y="3352800"/>
            <a:ext cx="685800" cy="4572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B018D462-B675-A37C-263F-B09334444F7B}"/>
              </a:ext>
            </a:extLst>
          </p:cNvPr>
          <p:cNvCxnSpPr>
            <a:cxnSpLocks/>
          </p:cNvCxnSpPr>
          <p:nvPr/>
        </p:nvCxnSpPr>
        <p:spPr>
          <a:xfrm flipV="1">
            <a:off x="2850412" y="1868268"/>
            <a:ext cx="419100" cy="140733"/>
          </a:xfrm>
          <a:prstGeom prst="straightConnector1">
            <a:avLst/>
          </a:prstGeom>
          <a:ln w="12700">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962216BC-59A3-E59E-3E0B-D1CC8478CD7A}"/>
              </a:ext>
            </a:extLst>
          </p:cNvPr>
          <p:cNvSpPr txBox="1"/>
          <p:nvPr/>
        </p:nvSpPr>
        <p:spPr>
          <a:xfrm>
            <a:off x="797442" y="2316034"/>
            <a:ext cx="2438400" cy="369332"/>
          </a:xfrm>
          <a:prstGeom prst="rect">
            <a:avLst/>
          </a:prstGeom>
          <a:noFill/>
          <a:ln>
            <a:noFill/>
          </a:ln>
        </p:spPr>
        <p:txBody>
          <a:bodyPr wrap="square" rtlCol="0">
            <a:spAutoFit/>
          </a:bodyPr>
          <a:lstStyle/>
          <a:p>
            <a:pPr algn="ctr"/>
            <a:r>
              <a:rPr lang="en-US" dirty="0">
                <a:solidFill>
                  <a:schemeClr val="bg1"/>
                </a:solidFill>
                <a:latin typeface="Times New Roman" pitchFamily="18" charset="0"/>
                <a:cs typeface="Times New Roman" pitchFamily="18" charset="0"/>
              </a:rPr>
              <a:t>Fill-in</a:t>
            </a:r>
          </a:p>
        </p:txBody>
      </p:sp>
      <p:cxnSp>
        <p:nvCxnSpPr>
          <p:cNvPr id="22" name="Straight Arrow Connector 21">
            <a:extLst>
              <a:ext uri="{FF2B5EF4-FFF2-40B4-BE49-F238E27FC236}">
                <a16:creationId xmlns:a16="http://schemas.microsoft.com/office/drawing/2014/main" id="{A5862D81-167B-8028-1DAD-15145FCCD23B}"/>
              </a:ext>
            </a:extLst>
          </p:cNvPr>
          <p:cNvCxnSpPr/>
          <p:nvPr/>
        </p:nvCxnSpPr>
        <p:spPr>
          <a:xfrm>
            <a:off x="3733800" y="3581400"/>
            <a:ext cx="304800" cy="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29" name="Rectangle 28">
            <a:extLst>
              <a:ext uri="{FF2B5EF4-FFF2-40B4-BE49-F238E27FC236}">
                <a16:creationId xmlns:a16="http://schemas.microsoft.com/office/drawing/2014/main" id="{43E18B13-6442-B1E8-A06D-A00E708ECB05}"/>
              </a:ext>
            </a:extLst>
          </p:cNvPr>
          <p:cNvSpPr/>
          <p:nvPr/>
        </p:nvSpPr>
        <p:spPr>
          <a:xfrm>
            <a:off x="685800" y="5349484"/>
            <a:ext cx="4572000" cy="11166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5E046A-1F39-C9A4-1155-235BE006B22A}"/>
              </a:ext>
            </a:extLst>
          </p:cNvPr>
          <p:cNvSpPr/>
          <p:nvPr/>
        </p:nvSpPr>
        <p:spPr>
          <a:xfrm>
            <a:off x="754469" y="5394408"/>
            <a:ext cx="4572000" cy="1077218"/>
          </a:xfrm>
          <a:prstGeom prst="rect">
            <a:avLst/>
          </a:prstGeom>
        </p:spPr>
        <p:txBody>
          <a:bodyPr>
            <a:spAutoFit/>
          </a:bodyPr>
          <a:lstStyle/>
          <a:p>
            <a:r>
              <a:rPr lang="en-US" sz="1600" dirty="0">
                <a:latin typeface="Times New Roman" pitchFamily="18" charset="0"/>
                <a:cs typeface="Times New Roman" pitchFamily="18" charset="0"/>
              </a:rPr>
              <a:t>Fill-in location directly across from the Ponderosa Campground and heading past marker B-49. Water level when picture was taken (Sep 2015) was 791.8 Ft (3.2 Ft below “Full Pond” of 795 Ft).</a:t>
            </a:r>
          </a:p>
        </p:txBody>
      </p:sp>
      <p:sp>
        <p:nvSpPr>
          <p:cNvPr id="18" name="TextBox 17">
            <a:extLst>
              <a:ext uri="{FF2B5EF4-FFF2-40B4-BE49-F238E27FC236}">
                <a16:creationId xmlns:a16="http://schemas.microsoft.com/office/drawing/2014/main" id="{ABBD2AB6-0EAA-DC63-830A-BC8F7F6A9326}"/>
              </a:ext>
            </a:extLst>
          </p:cNvPr>
          <p:cNvSpPr txBox="1"/>
          <p:nvPr/>
        </p:nvSpPr>
        <p:spPr>
          <a:xfrm>
            <a:off x="2667000" y="3239869"/>
            <a:ext cx="1143000" cy="923330"/>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Docks &amp; piers out of water</a:t>
            </a:r>
          </a:p>
        </p:txBody>
      </p:sp>
      <p:cxnSp>
        <p:nvCxnSpPr>
          <p:cNvPr id="19" name="Straight Arrow Connector 18">
            <a:extLst>
              <a:ext uri="{FF2B5EF4-FFF2-40B4-BE49-F238E27FC236}">
                <a16:creationId xmlns:a16="http://schemas.microsoft.com/office/drawing/2014/main" id="{15EA1812-198C-F47F-9438-1E18FDE4B3C1}"/>
              </a:ext>
            </a:extLst>
          </p:cNvPr>
          <p:cNvCxnSpPr/>
          <p:nvPr/>
        </p:nvCxnSpPr>
        <p:spPr>
          <a:xfrm>
            <a:off x="3657600" y="3810000"/>
            <a:ext cx="381000" cy="1524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1993F0B6-ED0F-3C6D-9BC5-1A0A72695182}"/>
              </a:ext>
            </a:extLst>
          </p:cNvPr>
          <p:cNvCxnSpPr/>
          <p:nvPr/>
        </p:nvCxnSpPr>
        <p:spPr>
          <a:xfrm flipV="1">
            <a:off x="3657600" y="3124200"/>
            <a:ext cx="228600" cy="2286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801A3A5B-DC7C-3A22-CA5F-3EEE557EB622}"/>
              </a:ext>
            </a:extLst>
          </p:cNvPr>
          <p:cNvCxnSpPr/>
          <p:nvPr/>
        </p:nvCxnSpPr>
        <p:spPr>
          <a:xfrm flipV="1">
            <a:off x="3200400" y="2819400"/>
            <a:ext cx="0" cy="4572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AF065440-FF33-AA53-7180-E7309A4174E2}"/>
              </a:ext>
            </a:extLst>
          </p:cNvPr>
          <p:cNvCxnSpPr/>
          <p:nvPr/>
        </p:nvCxnSpPr>
        <p:spPr>
          <a:xfrm flipV="1">
            <a:off x="3505200" y="2895600"/>
            <a:ext cx="76200" cy="4572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D4CEA898-DB5D-8E83-9C5B-00877BB175CE}"/>
              </a:ext>
            </a:extLst>
          </p:cNvPr>
          <p:cNvCxnSpPr/>
          <p:nvPr/>
        </p:nvCxnSpPr>
        <p:spPr>
          <a:xfrm flipV="1">
            <a:off x="3048000" y="3505200"/>
            <a:ext cx="304800" cy="762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63DB534C-228D-91C5-1ADC-6183690B1543}"/>
              </a:ext>
            </a:extLst>
          </p:cNvPr>
          <p:cNvCxnSpPr/>
          <p:nvPr/>
        </p:nvCxnSpPr>
        <p:spPr>
          <a:xfrm>
            <a:off x="3505200" y="3886200"/>
            <a:ext cx="609600" cy="4572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1E14A72A-7E0C-332A-AC7C-87B6658B5AF0}"/>
              </a:ext>
            </a:extLst>
          </p:cNvPr>
          <p:cNvSpPr txBox="1"/>
          <p:nvPr/>
        </p:nvSpPr>
        <p:spPr>
          <a:xfrm>
            <a:off x="1905000" y="762000"/>
            <a:ext cx="2286000" cy="369332"/>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Dock out of water</a:t>
            </a:r>
          </a:p>
        </p:txBody>
      </p:sp>
      <p:cxnSp>
        <p:nvCxnSpPr>
          <p:cNvPr id="42" name="Straight Arrow Connector 41">
            <a:extLst>
              <a:ext uri="{FF2B5EF4-FFF2-40B4-BE49-F238E27FC236}">
                <a16:creationId xmlns:a16="http://schemas.microsoft.com/office/drawing/2014/main" id="{E22D81B4-50CD-8077-F37A-5941AE14DBF1}"/>
              </a:ext>
            </a:extLst>
          </p:cNvPr>
          <p:cNvCxnSpPr>
            <a:cxnSpLocks/>
            <a:stCxn id="41" idx="2"/>
          </p:cNvCxnSpPr>
          <p:nvPr/>
        </p:nvCxnSpPr>
        <p:spPr>
          <a:xfrm>
            <a:off x="3048000" y="1131332"/>
            <a:ext cx="304800" cy="545068"/>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339C2EF4-7520-BB6B-95E8-46772D022AD7}"/>
              </a:ext>
            </a:extLst>
          </p:cNvPr>
          <p:cNvCxnSpPr/>
          <p:nvPr/>
        </p:nvCxnSpPr>
        <p:spPr>
          <a:xfrm flipV="1">
            <a:off x="2286000" y="2209800"/>
            <a:ext cx="152400" cy="152400"/>
          </a:xfrm>
          <a:prstGeom prst="straightConnector1">
            <a:avLst/>
          </a:prstGeom>
          <a:ln w="12700">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27" name="TextBox 26">
            <a:extLst>
              <a:ext uri="{FF2B5EF4-FFF2-40B4-BE49-F238E27FC236}">
                <a16:creationId xmlns:a16="http://schemas.microsoft.com/office/drawing/2014/main" id="{B3E64096-3E9A-2168-52EB-DEFE81DDAA24}"/>
              </a:ext>
            </a:extLst>
          </p:cNvPr>
          <p:cNvSpPr txBox="1"/>
          <p:nvPr/>
        </p:nvSpPr>
        <p:spPr>
          <a:xfrm>
            <a:off x="4876800" y="838200"/>
            <a:ext cx="1524000" cy="584775"/>
          </a:xfrm>
          <a:prstGeom prst="rect">
            <a:avLst/>
          </a:prstGeom>
          <a:solidFill>
            <a:schemeClr val="bg1"/>
          </a:solidFill>
          <a:ln>
            <a:noFill/>
          </a:ln>
        </p:spPr>
        <p:txBody>
          <a:bodyPr wrap="square" rtlCol="0">
            <a:spAutoFit/>
          </a:bodyPr>
          <a:lstStyle/>
          <a:p>
            <a:pPr algn="ctr"/>
            <a:r>
              <a:rPr lang="en-US" sz="1600" dirty="0">
                <a:latin typeface="Times New Roman" pitchFamily="18" charset="0"/>
                <a:cs typeface="Times New Roman" pitchFamily="18" charset="0"/>
              </a:rPr>
              <a:t>New Lake Development</a:t>
            </a:r>
          </a:p>
        </p:txBody>
      </p:sp>
      <p:sp>
        <p:nvSpPr>
          <p:cNvPr id="8" name="TextBox 7">
            <a:extLst>
              <a:ext uri="{FF2B5EF4-FFF2-40B4-BE49-F238E27FC236}">
                <a16:creationId xmlns:a16="http://schemas.microsoft.com/office/drawing/2014/main" id="{EE19ABB7-75EC-B6BB-E121-F0FACE8BE001}"/>
              </a:ext>
            </a:extLst>
          </p:cNvPr>
          <p:cNvSpPr txBox="1"/>
          <p:nvPr/>
        </p:nvSpPr>
        <p:spPr>
          <a:xfrm>
            <a:off x="2743200" y="2221468"/>
            <a:ext cx="1447800"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Cooper Point</a:t>
            </a:r>
          </a:p>
        </p:txBody>
      </p:sp>
      <p:sp>
        <p:nvSpPr>
          <p:cNvPr id="2" name="TextBox 1">
            <a:extLst>
              <a:ext uri="{FF2B5EF4-FFF2-40B4-BE49-F238E27FC236}">
                <a16:creationId xmlns:a16="http://schemas.microsoft.com/office/drawing/2014/main" id="{F8EC2116-3D87-78F8-2739-964737C698C6}"/>
              </a:ext>
            </a:extLst>
          </p:cNvPr>
          <p:cNvSpPr txBox="1"/>
          <p:nvPr/>
        </p:nvSpPr>
        <p:spPr>
          <a:xfrm>
            <a:off x="1905000" y="1219200"/>
            <a:ext cx="15240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B-50/51??</a:t>
            </a:r>
          </a:p>
        </p:txBody>
      </p:sp>
      <p:sp>
        <p:nvSpPr>
          <p:cNvPr id="4" name="TextBox 3">
            <a:extLst>
              <a:ext uri="{FF2B5EF4-FFF2-40B4-BE49-F238E27FC236}">
                <a16:creationId xmlns:a16="http://schemas.microsoft.com/office/drawing/2014/main" id="{E9E44EC4-964F-8D1C-5ACB-89EF60A26AB7}"/>
              </a:ext>
            </a:extLst>
          </p:cNvPr>
          <p:cNvSpPr txBox="1"/>
          <p:nvPr/>
        </p:nvSpPr>
        <p:spPr>
          <a:xfrm>
            <a:off x="4648200" y="2450068"/>
            <a:ext cx="15240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B-48</a:t>
            </a:r>
          </a:p>
        </p:txBody>
      </p:sp>
      <p:cxnSp>
        <p:nvCxnSpPr>
          <p:cNvPr id="11" name="Straight Arrow Connector 10">
            <a:extLst>
              <a:ext uri="{FF2B5EF4-FFF2-40B4-BE49-F238E27FC236}">
                <a16:creationId xmlns:a16="http://schemas.microsoft.com/office/drawing/2014/main" id="{8C04775C-2651-2A1E-0561-0500E38B6458}"/>
              </a:ext>
            </a:extLst>
          </p:cNvPr>
          <p:cNvCxnSpPr>
            <a:cxnSpLocks/>
          </p:cNvCxnSpPr>
          <p:nvPr/>
        </p:nvCxnSpPr>
        <p:spPr>
          <a:xfrm flipV="1">
            <a:off x="5668925" y="2406134"/>
            <a:ext cx="274675" cy="243364"/>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603424B5-C9D9-7C0E-4CAD-95858AED13E4}"/>
              </a:ext>
            </a:extLst>
          </p:cNvPr>
          <p:cNvSpPr txBox="1"/>
          <p:nvPr/>
        </p:nvSpPr>
        <p:spPr>
          <a:xfrm>
            <a:off x="5867400" y="5997952"/>
            <a:ext cx="15240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B-46</a:t>
            </a:r>
          </a:p>
        </p:txBody>
      </p:sp>
      <p:cxnSp>
        <p:nvCxnSpPr>
          <p:cNvPr id="33" name="Straight Arrow Connector 32">
            <a:extLst>
              <a:ext uri="{FF2B5EF4-FFF2-40B4-BE49-F238E27FC236}">
                <a16:creationId xmlns:a16="http://schemas.microsoft.com/office/drawing/2014/main" id="{05E5E8CC-CD69-2BFD-E1CA-B08A58EF0471}"/>
              </a:ext>
            </a:extLst>
          </p:cNvPr>
          <p:cNvCxnSpPr>
            <a:cxnSpLocks/>
          </p:cNvCxnSpPr>
          <p:nvPr/>
        </p:nvCxnSpPr>
        <p:spPr>
          <a:xfrm>
            <a:off x="6934200" y="6182618"/>
            <a:ext cx="221069" cy="184666"/>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739B98E5-AA8E-1B62-361F-2D2C596BC0CA}"/>
              </a:ext>
            </a:extLst>
          </p:cNvPr>
          <p:cNvCxnSpPr>
            <a:cxnSpLocks/>
          </p:cNvCxnSpPr>
          <p:nvPr/>
        </p:nvCxnSpPr>
        <p:spPr>
          <a:xfrm flipV="1">
            <a:off x="3387800" y="1817131"/>
            <a:ext cx="311888" cy="55605"/>
          </a:xfrm>
          <a:prstGeom prst="straightConnector1">
            <a:avLst/>
          </a:prstGeom>
          <a:ln w="12700">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DC9B655B-BD0C-23E9-1B61-5AAD9F78F498}"/>
              </a:ext>
            </a:extLst>
          </p:cNvPr>
          <p:cNvCxnSpPr>
            <a:cxnSpLocks/>
          </p:cNvCxnSpPr>
          <p:nvPr/>
        </p:nvCxnSpPr>
        <p:spPr>
          <a:xfrm flipH="1">
            <a:off x="4259225" y="1828800"/>
            <a:ext cx="236575" cy="127084"/>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A010AB29-21B5-7E11-52D4-EA7F7CFC8547}"/>
              </a:ext>
            </a:extLst>
          </p:cNvPr>
          <p:cNvCxnSpPr>
            <a:cxnSpLocks/>
          </p:cNvCxnSpPr>
          <p:nvPr/>
        </p:nvCxnSpPr>
        <p:spPr>
          <a:xfrm>
            <a:off x="4495800" y="1992243"/>
            <a:ext cx="252524" cy="153025"/>
          </a:xfrm>
          <a:prstGeom prst="straightConnector1">
            <a:avLst/>
          </a:prstGeom>
          <a:ln w="12700">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463D0967-CED3-B30F-C915-520182BADD72}"/>
              </a:ext>
            </a:extLst>
          </p:cNvPr>
          <p:cNvCxnSpPr>
            <a:cxnSpLocks/>
          </p:cNvCxnSpPr>
          <p:nvPr/>
        </p:nvCxnSpPr>
        <p:spPr>
          <a:xfrm>
            <a:off x="4876800" y="2209800"/>
            <a:ext cx="258725" cy="177462"/>
          </a:xfrm>
          <a:prstGeom prst="straightConnector1">
            <a:avLst/>
          </a:prstGeom>
          <a:ln w="12700">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56" name="Straight Arrow Connector 55">
            <a:extLst>
              <a:ext uri="{FF2B5EF4-FFF2-40B4-BE49-F238E27FC236}">
                <a16:creationId xmlns:a16="http://schemas.microsoft.com/office/drawing/2014/main" id="{DA566BA9-8CBD-F90C-090B-0A59EC6BA041}"/>
              </a:ext>
            </a:extLst>
          </p:cNvPr>
          <p:cNvCxnSpPr>
            <a:cxnSpLocks/>
          </p:cNvCxnSpPr>
          <p:nvPr/>
        </p:nvCxnSpPr>
        <p:spPr>
          <a:xfrm>
            <a:off x="3848986" y="1819873"/>
            <a:ext cx="384102" cy="72469"/>
          </a:xfrm>
          <a:prstGeom prst="straightConnector1">
            <a:avLst/>
          </a:prstGeom>
          <a:ln w="12700">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8437" name="TextBox 18436">
            <a:extLst>
              <a:ext uri="{FF2B5EF4-FFF2-40B4-BE49-F238E27FC236}">
                <a16:creationId xmlns:a16="http://schemas.microsoft.com/office/drawing/2014/main" id="{2A72AAFC-AAC9-CCE3-3D7B-E951A08AF56C}"/>
              </a:ext>
            </a:extLst>
          </p:cNvPr>
          <p:cNvSpPr txBox="1"/>
          <p:nvPr/>
        </p:nvSpPr>
        <p:spPr>
          <a:xfrm>
            <a:off x="633524" y="1597053"/>
            <a:ext cx="1447800" cy="369332"/>
          </a:xfrm>
          <a:prstGeom prst="rect">
            <a:avLst/>
          </a:prstGeom>
          <a:noFill/>
        </p:spPr>
        <p:txBody>
          <a:bodyPr wrap="square" rtlCol="0">
            <a:spAutoFit/>
          </a:bodyPr>
          <a:lstStyle/>
          <a:p>
            <a:r>
              <a:rPr lang="en-US" dirty="0" err="1">
                <a:solidFill>
                  <a:schemeClr val="bg1"/>
                </a:solidFill>
                <a:latin typeface="Times New Roman" panose="02020603050405020304" pitchFamily="18" charset="0"/>
                <a:cs typeface="Times New Roman" panose="02020603050405020304" pitchFamily="18" charset="0"/>
              </a:rPr>
              <a:t>Plattus</a:t>
            </a:r>
            <a:r>
              <a:rPr lang="en-US" dirty="0">
                <a:solidFill>
                  <a:schemeClr val="bg1"/>
                </a:solidFill>
                <a:latin typeface="Times New Roman" panose="02020603050405020304" pitchFamily="18" charset="0"/>
                <a:cs typeface="Times New Roman" panose="02020603050405020304" pitchFamily="18" charset="0"/>
              </a:rPr>
              <a:t> Castle</a:t>
            </a:r>
          </a:p>
        </p:txBody>
      </p:sp>
      <p:cxnSp>
        <p:nvCxnSpPr>
          <p:cNvPr id="18438" name="Straight Arrow Connector 18437">
            <a:extLst>
              <a:ext uri="{FF2B5EF4-FFF2-40B4-BE49-F238E27FC236}">
                <a16:creationId xmlns:a16="http://schemas.microsoft.com/office/drawing/2014/main" id="{BFB47806-0CED-F39B-1C03-BE85935186B3}"/>
              </a:ext>
            </a:extLst>
          </p:cNvPr>
          <p:cNvCxnSpPr>
            <a:cxnSpLocks/>
          </p:cNvCxnSpPr>
          <p:nvPr/>
        </p:nvCxnSpPr>
        <p:spPr>
          <a:xfrm flipV="1">
            <a:off x="2027274" y="1760309"/>
            <a:ext cx="464288" cy="63821"/>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30327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28600"/>
            <a:ext cx="7924800" cy="7017306"/>
          </a:xfrm>
          <a:prstGeom prst="rect">
            <a:avLst/>
          </a:prstGeom>
          <a:noFill/>
        </p:spPr>
        <p:txBody>
          <a:bodyPr wrap="square" rtlCol="0">
            <a:spAutoFit/>
          </a:bodyPr>
          <a:lstStyle/>
          <a:p>
            <a:r>
              <a:rPr lang="en-US" dirty="0"/>
              <a:t> </a:t>
            </a:r>
            <a:r>
              <a:rPr lang="en-US" dirty="0">
                <a:latin typeface="Times New Roman" pitchFamily="18" charset="0"/>
                <a:cs typeface="Times New Roman" pitchFamily="18" charset="0"/>
              </a:rPr>
              <a:t>and Para 1.3.8 “</a:t>
            </a:r>
            <a:r>
              <a:rPr lang="en-US" b="1" u="sng" dirty="0">
                <a:latin typeface="Times New Roman" pitchFamily="18" charset="0"/>
                <a:cs typeface="Times New Roman" pitchFamily="18" charset="0"/>
              </a:rPr>
              <a:t>Striving for a balance that supports local economic interests yet protects </a:t>
            </a:r>
            <a:r>
              <a:rPr lang="en-US" dirty="0">
                <a:latin typeface="Times New Roman" pitchFamily="18" charset="0"/>
                <a:cs typeface="Times New Roman" pitchFamily="18" charset="0"/>
              </a:rPr>
              <a:t>environmental and </a:t>
            </a:r>
            <a:r>
              <a:rPr lang="en-US" b="1" u="sng" dirty="0">
                <a:latin typeface="Times New Roman" pitchFamily="18" charset="0"/>
                <a:cs typeface="Times New Roman" pitchFamily="18" charset="0"/>
              </a:rPr>
              <a:t>recreational resources and that allows the public to enjoy these interests and resources.”</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Our Rationale continued: </a:t>
            </a:r>
            <a:r>
              <a:rPr lang="en-US" b="1" i="1" dirty="0">
                <a:latin typeface="Times New Roman" pitchFamily="18" charset="0"/>
                <a:cs typeface="Times New Roman" pitchFamily="18" charset="0"/>
              </a:rPr>
              <a:t>Due to the lack of lake access</a:t>
            </a:r>
            <a:r>
              <a:rPr lang="en-US" dirty="0">
                <a:latin typeface="Times New Roman" pitchFamily="18" charset="0"/>
                <a:cs typeface="Times New Roman" pitchFamily="18" charset="0"/>
              </a:rPr>
              <a:t>, this situation is having a </a:t>
            </a:r>
            <a:r>
              <a:rPr lang="en-US" b="1" i="1" u="sng" dirty="0">
                <a:latin typeface="Times New Roman" pitchFamily="18" charset="0"/>
                <a:cs typeface="Times New Roman" pitchFamily="18" charset="0"/>
              </a:rPr>
              <a:t>negative economic impact </a:t>
            </a:r>
            <a:r>
              <a:rPr lang="en-US" b="1" i="1" dirty="0">
                <a:latin typeface="Times New Roman" pitchFamily="18" charset="0"/>
                <a:cs typeface="Times New Roman" pitchFamily="18" charset="0"/>
              </a:rPr>
              <a:t>on the Ponderosa Campground, </a:t>
            </a:r>
            <a:r>
              <a:rPr lang="en-US" b="1" i="1" u="sng" dirty="0">
                <a:latin typeface="Times New Roman" pitchFamily="18" charset="0"/>
                <a:cs typeface="Times New Roman" pitchFamily="18" charset="0"/>
              </a:rPr>
              <a:t>with future closure a real possibility</a:t>
            </a:r>
            <a:r>
              <a:rPr lang="en-US" dirty="0">
                <a:latin typeface="Times New Roman" pitchFamily="18" charset="0"/>
                <a:cs typeface="Times New Roman" pitchFamily="18" charset="0"/>
              </a:rPr>
              <a:t>. Closure of this Campground will also have a </a:t>
            </a:r>
            <a:r>
              <a:rPr lang="en-US" b="1" i="1" u="sng" dirty="0">
                <a:latin typeface="Times New Roman" pitchFamily="18" charset="0"/>
                <a:cs typeface="Times New Roman" pitchFamily="18" charset="0"/>
              </a:rPr>
              <a:t>direct negative economic bearing</a:t>
            </a:r>
            <a:r>
              <a:rPr lang="en-US" b="1" i="1" dirty="0">
                <a:latin typeface="Times New Roman" pitchFamily="18" charset="0"/>
                <a:cs typeface="Times New Roman" pitchFamily="18" charset="0"/>
              </a:rPr>
              <a:t> on Franklin County, the State of Virginia</a:t>
            </a: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and the Federal Government</a:t>
            </a:r>
            <a:r>
              <a:rPr lang="en-US" dirty="0">
                <a:latin typeface="Times New Roman" pitchFamily="18" charset="0"/>
                <a:cs typeface="Times New Roman" pitchFamily="18" charset="0"/>
              </a:rPr>
              <a:t> in the loss of various tax revenue. </a:t>
            </a:r>
          </a:p>
          <a:p>
            <a:pPr marL="342900" indent="-342900"/>
            <a:r>
              <a:rPr lang="en-US" dirty="0">
                <a:latin typeface="Times New Roman" pitchFamily="18" charset="0"/>
                <a:cs typeface="Times New Roman" pitchFamily="18" charset="0"/>
              </a:rPr>
              <a:t>	Additional information (not part of our 31 Aug email): </a:t>
            </a:r>
          </a:p>
          <a:p>
            <a:pPr marL="1257300" lvl="2" indent="-342900">
              <a:buFont typeface="Arial" pitchFamily="34" charset="0"/>
              <a:buChar char="•"/>
            </a:pPr>
            <a:r>
              <a:rPr lang="en-US" dirty="0">
                <a:latin typeface="Times New Roman" pitchFamily="18" charset="0"/>
                <a:cs typeface="Times New Roman" pitchFamily="18" charset="0"/>
              </a:rPr>
              <a:t>The Campground currently has </a:t>
            </a:r>
            <a:r>
              <a:rPr lang="en-US" b="1" i="1" u="sng" dirty="0">
                <a:latin typeface="Times New Roman" pitchFamily="18" charset="0"/>
                <a:cs typeface="Times New Roman" pitchFamily="18" charset="0"/>
              </a:rPr>
              <a:t>49 yearly renters with trailers </a:t>
            </a:r>
            <a:r>
              <a:rPr lang="en-US" b="1" i="1" dirty="0">
                <a:latin typeface="Times New Roman" pitchFamily="18" charset="0"/>
                <a:cs typeface="Times New Roman" pitchFamily="18" charset="0"/>
              </a:rPr>
              <a:t>that pay yearly Personal Property (PP) taxes</a:t>
            </a:r>
            <a:r>
              <a:rPr lang="en-US" dirty="0">
                <a:latin typeface="Times New Roman" pitchFamily="18" charset="0"/>
                <a:cs typeface="Times New Roman" pitchFamily="18" charset="0"/>
              </a:rPr>
              <a:t> on those trailers. </a:t>
            </a:r>
          </a:p>
          <a:p>
            <a:pPr marL="1257300" lvl="2" indent="-342900">
              <a:buFont typeface="Arial" pitchFamily="34" charset="0"/>
              <a:buChar char="•"/>
            </a:pPr>
            <a:r>
              <a:rPr lang="en-US" dirty="0">
                <a:latin typeface="Times New Roman" pitchFamily="18" charset="0"/>
                <a:cs typeface="Times New Roman" pitchFamily="18" charset="0"/>
              </a:rPr>
              <a:t>Additionally, there are </a:t>
            </a:r>
            <a:r>
              <a:rPr lang="en-US" b="1" i="1" u="sng" dirty="0">
                <a:latin typeface="Times New Roman" pitchFamily="18" charset="0"/>
                <a:cs typeface="Times New Roman" pitchFamily="18" charset="0"/>
              </a:rPr>
              <a:t>7 monthly trailer rentals </a:t>
            </a:r>
            <a:r>
              <a:rPr lang="en-US" b="1" i="1" dirty="0">
                <a:latin typeface="Times New Roman" pitchFamily="18" charset="0"/>
                <a:cs typeface="Times New Roman" pitchFamily="18" charset="0"/>
              </a:rPr>
              <a:t>in which the Campground pays the yearly PP taxes on these trailers,</a:t>
            </a:r>
            <a:r>
              <a:rPr lang="en-US" dirty="0">
                <a:latin typeface="Times New Roman" pitchFamily="18" charset="0"/>
                <a:cs typeface="Times New Roman" pitchFamily="18" charset="0"/>
              </a:rPr>
              <a:t> </a:t>
            </a:r>
          </a:p>
          <a:p>
            <a:pPr marL="1257300" lvl="2" indent="-342900">
              <a:buFont typeface="Arial" pitchFamily="34" charset="0"/>
              <a:buChar char="•"/>
            </a:pPr>
            <a:r>
              <a:rPr lang="en-US" dirty="0">
                <a:latin typeface="Times New Roman" pitchFamily="18" charset="0"/>
                <a:cs typeface="Times New Roman" pitchFamily="18" charset="0"/>
              </a:rPr>
              <a:t>along with the Campground paying </a:t>
            </a:r>
            <a:r>
              <a:rPr lang="en-US" b="1" i="1" u="sng" dirty="0">
                <a:latin typeface="Times New Roman" pitchFamily="18" charset="0"/>
                <a:cs typeface="Times New Roman" pitchFamily="18" charset="0"/>
              </a:rPr>
              <a:t>yearly Property Real Estate </a:t>
            </a:r>
            <a:r>
              <a:rPr lang="en-US" b="1" i="1" dirty="0">
                <a:latin typeface="Times New Roman" pitchFamily="18" charset="0"/>
                <a:cs typeface="Times New Roman" pitchFamily="18" charset="0"/>
              </a:rPr>
              <a:t>taxes, </a:t>
            </a:r>
            <a:r>
              <a:rPr lang="en-US" b="1" i="1" u="sng" dirty="0">
                <a:latin typeface="Times New Roman" pitchFamily="18" charset="0"/>
                <a:cs typeface="Times New Roman" pitchFamily="18" charset="0"/>
              </a:rPr>
              <a:t>Sales Tax</a:t>
            </a:r>
            <a:r>
              <a:rPr lang="en-US" b="1" i="1" dirty="0">
                <a:latin typeface="Times New Roman" pitchFamily="18" charset="0"/>
                <a:cs typeface="Times New Roman" pitchFamily="18" charset="0"/>
              </a:rPr>
              <a:t>, plus </a:t>
            </a:r>
            <a:r>
              <a:rPr lang="en-US" b="1" i="1" u="sng" dirty="0">
                <a:latin typeface="Times New Roman" pitchFamily="18" charset="0"/>
                <a:cs typeface="Times New Roman" pitchFamily="18" charset="0"/>
              </a:rPr>
              <a:t>State and Federal Income taxes</a:t>
            </a:r>
            <a:r>
              <a:rPr lang="en-US" dirty="0">
                <a:latin typeface="Times New Roman" pitchFamily="18" charset="0"/>
                <a:cs typeface="Times New Roman" pitchFamily="18" charset="0"/>
              </a:rPr>
              <a:t>. </a:t>
            </a:r>
          </a:p>
          <a:p>
            <a:pPr marL="1257300" lvl="2" indent="-342900">
              <a:buFont typeface="Arial" pitchFamily="34" charset="0"/>
              <a:buChar char="•"/>
            </a:pPr>
            <a:r>
              <a:rPr lang="en-US" b="1" i="1" u="sng" dirty="0">
                <a:latin typeface="Times New Roman" pitchFamily="18" charset="0"/>
                <a:cs typeface="Times New Roman" pitchFamily="18" charset="0"/>
              </a:rPr>
              <a:t>Bottom line is it does add up!!</a:t>
            </a:r>
          </a:p>
          <a:p>
            <a:pPr lvl="1"/>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Also not mentioned in our 31 Aug email is this </a:t>
            </a:r>
            <a:r>
              <a:rPr lang="en-US" b="1" i="1" u="sng" dirty="0">
                <a:latin typeface="Times New Roman" pitchFamily="18" charset="0"/>
                <a:cs typeface="Times New Roman" pitchFamily="18" charset="0"/>
              </a:rPr>
              <a:t>overall</a:t>
            </a:r>
            <a:r>
              <a:rPr lang="en-US" b="1" i="1" dirty="0">
                <a:latin typeface="Times New Roman" pitchFamily="18" charset="0"/>
                <a:cs typeface="Times New Roman" pitchFamily="18" charset="0"/>
              </a:rPr>
              <a:t> fill-in problem is </a:t>
            </a:r>
            <a:r>
              <a:rPr lang="en-US" b="1" i="1" u="sng" dirty="0">
                <a:latin typeface="Times New Roman" pitchFamily="18" charset="0"/>
                <a:cs typeface="Times New Roman" pitchFamily="18" charset="0"/>
              </a:rPr>
              <a:t>also affecting the property values</a:t>
            </a:r>
            <a:r>
              <a:rPr lang="en-US" b="1" i="1" dirty="0">
                <a:latin typeface="Times New Roman" pitchFamily="18" charset="0"/>
                <a:cs typeface="Times New Roman" pitchFamily="18" charset="0"/>
              </a:rPr>
              <a:t> </a:t>
            </a:r>
            <a:r>
              <a:rPr lang="en-US" dirty="0">
                <a:latin typeface="Times New Roman" pitchFamily="18" charset="0"/>
                <a:cs typeface="Times New Roman" pitchFamily="18" charset="0"/>
              </a:rPr>
              <a:t>(and associated </a:t>
            </a:r>
            <a:r>
              <a:rPr lang="en-US" b="1" i="1" dirty="0">
                <a:latin typeface="Times New Roman" pitchFamily="18" charset="0"/>
                <a:cs typeface="Times New Roman" pitchFamily="18" charset="0"/>
              </a:rPr>
              <a:t>tax values</a:t>
            </a:r>
            <a:r>
              <a:rPr lang="en-US" dirty="0">
                <a:latin typeface="Times New Roman" pitchFamily="18" charset="0"/>
                <a:cs typeface="Times New Roman" pitchFamily="18" charset="0"/>
              </a:rPr>
              <a:t>)</a:t>
            </a:r>
            <a:r>
              <a:rPr lang="en-US" b="1" i="1" dirty="0">
                <a:latin typeface="Times New Roman" pitchFamily="18" charset="0"/>
                <a:cs typeface="Times New Roman" pitchFamily="18" charset="0"/>
              </a:rPr>
              <a:t> of the </a:t>
            </a:r>
            <a:r>
              <a:rPr lang="en-US" b="1" i="1" u="sng" dirty="0">
                <a:latin typeface="Times New Roman" pitchFamily="18" charset="0"/>
                <a:cs typeface="Times New Roman" pitchFamily="18" charset="0"/>
              </a:rPr>
              <a:t>22 property owners</a:t>
            </a:r>
            <a:r>
              <a:rPr lang="en-US" u="sng" dirty="0">
                <a:latin typeface="Times New Roman" pitchFamily="18" charset="0"/>
                <a:cs typeface="Times New Roman" pitchFamily="18" charset="0"/>
              </a:rPr>
              <a:t> </a:t>
            </a:r>
            <a:r>
              <a:rPr lang="en-US" dirty="0">
                <a:latin typeface="Times New Roman" pitchFamily="18" charset="0"/>
                <a:cs typeface="Times New Roman" pitchFamily="18" charset="0"/>
              </a:rPr>
              <a:t>on the lake </a:t>
            </a:r>
            <a:r>
              <a:rPr lang="en-US" b="1" i="1" dirty="0">
                <a:latin typeface="Times New Roman" pitchFamily="18" charset="0"/>
                <a:cs typeface="Times New Roman" pitchFamily="18" charset="0"/>
              </a:rPr>
              <a:t>between the fill-in and the B-49 marker</a:t>
            </a:r>
            <a:r>
              <a:rPr lang="en-US" dirty="0">
                <a:latin typeface="Times New Roman" pitchFamily="18" charset="0"/>
                <a:cs typeface="Times New Roman" pitchFamily="18" charset="0"/>
              </a:rPr>
              <a:t>. Even at full pond, some owners can barely get their boats out to the main channel. </a:t>
            </a:r>
          </a:p>
          <a:p>
            <a:endParaRPr lang="en-US" dirty="0">
              <a:latin typeface="Times New Roman" pitchFamily="18" charset="0"/>
              <a:cs typeface="Times New Roman" pitchFamily="18" charset="0"/>
            </a:endParaRPr>
          </a:p>
          <a:p>
            <a:endParaRPr lang="en-US" b="1" i="1"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0"/>
            <a:ext cx="7924800" cy="4524315"/>
          </a:xfrm>
          <a:prstGeom prst="rect">
            <a:avLst/>
          </a:prstGeom>
        </p:spPr>
        <p:txBody>
          <a:bodyPr wrap="square">
            <a:spAutoFit/>
          </a:bodyPr>
          <a:lstStyle/>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a:buFont typeface="Arial" pitchFamily="34" charset="0"/>
              <a:buChar char="•"/>
            </a:pPr>
            <a:r>
              <a:rPr lang="en-US" dirty="0">
                <a:latin typeface="Times New Roman" pitchFamily="18" charset="0"/>
                <a:cs typeface="Times New Roman" pitchFamily="18" charset="0"/>
              </a:rPr>
              <a:t>  Again, as mentioned in the previous chart concerning </a:t>
            </a:r>
            <a:r>
              <a:rPr lang="en-US" b="1" i="1" u="sng" dirty="0">
                <a:latin typeface="Times New Roman" pitchFamily="18" charset="0"/>
                <a:cs typeface="Times New Roman" pitchFamily="18" charset="0"/>
              </a:rPr>
              <a:t>the potential of Ponderosa closing </a:t>
            </a:r>
            <a:r>
              <a:rPr lang="en-US" dirty="0">
                <a:latin typeface="Times New Roman" pitchFamily="18" charset="0"/>
                <a:cs typeface="Times New Roman" pitchFamily="18" charset="0"/>
              </a:rPr>
              <a:t>and the associated </a:t>
            </a:r>
            <a:r>
              <a:rPr lang="en-US" b="1" i="1" u="sng" dirty="0">
                <a:latin typeface="Times New Roman" pitchFamily="18" charset="0"/>
                <a:cs typeface="Times New Roman" pitchFamily="18" charset="0"/>
              </a:rPr>
              <a:t>overall effect on property values</a:t>
            </a:r>
            <a:r>
              <a:rPr lang="en-US" dirty="0">
                <a:latin typeface="Times New Roman" pitchFamily="18" charset="0"/>
                <a:cs typeface="Times New Roman" pitchFamily="18" charset="0"/>
              </a:rPr>
              <a:t>, this condition </a:t>
            </a:r>
            <a:r>
              <a:rPr lang="en-US" b="1" i="1" u="sng" dirty="0">
                <a:latin typeface="Times New Roman" pitchFamily="18" charset="0"/>
                <a:cs typeface="Times New Roman" pitchFamily="18" charset="0"/>
              </a:rPr>
              <a:t>does not meet</a:t>
            </a:r>
            <a:r>
              <a:rPr lang="en-US" dirty="0">
                <a:latin typeface="Times New Roman" pitchFamily="18" charset="0"/>
                <a:cs typeface="Times New Roman" pitchFamily="18" charset="0"/>
              </a:rPr>
              <a:t> Para 1.3.8 “</a:t>
            </a:r>
            <a:r>
              <a:rPr lang="en-US" b="1" i="1" dirty="0">
                <a:latin typeface="Times New Roman" pitchFamily="18" charset="0"/>
                <a:cs typeface="Times New Roman" pitchFamily="18" charset="0"/>
              </a:rPr>
              <a:t>Striving for a </a:t>
            </a:r>
            <a:r>
              <a:rPr lang="en-US" b="1" i="1" u="sng" dirty="0">
                <a:latin typeface="Times New Roman" pitchFamily="18" charset="0"/>
                <a:cs typeface="Times New Roman" pitchFamily="18" charset="0"/>
              </a:rPr>
              <a:t>balance that supports local economic interests  yet protects </a:t>
            </a:r>
            <a:r>
              <a:rPr lang="en-US" dirty="0">
                <a:latin typeface="Times New Roman" pitchFamily="18" charset="0"/>
                <a:cs typeface="Times New Roman" pitchFamily="18" charset="0"/>
              </a:rPr>
              <a:t>environmental and </a:t>
            </a:r>
            <a:r>
              <a:rPr lang="en-US" b="1" i="1" u="sng" dirty="0">
                <a:latin typeface="Times New Roman" pitchFamily="18" charset="0"/>
                <a:cs typeface="Times New Roman" pitchFamily="18" charset="0"/>
              </a:rPr>
              <a:t>recreational resources </a:t>
            </a:r>
            <a:r>
              <a:rPr lang="en-US" b="1" i="1" dirty="0">
                <a:latin typeface="Times New Roman" pitchFamily="18" charset="0"/>
                <a:cs typeface="Times New Roman" pitchFamily="18" charset="0"/>
              </a:rPr>
              <a:t>and that allows the public to enjoy these interests and resources”.</a:t>
            </a:r>
          </a:p>
          <a:p>
            <a:pPr>
              <a:buFont typeface="Arial" pitchFamily="34" charset="0"/>
              <a:buChar char="•"/>
            </a:pPr>
            <a:endParaRPr lang="en-US" b="1" i="1" dirty="0">
              <a:latin typeface="Times New Roman" pitchFamily="18" charset="0"/>
              <a:cs typeface="Times New Roman" pitchFamily="18" charset="0"/>
            </a:endParaRPr>
          </a:p>
          <a:p>
            <a:pPr>
              <a:buFont typeface="Arial" pitchFamily="34" charset="0"/>
              <a:buChar char="•"/>
            </a:pPr>
            <a:r>
              <a:rPr lang="en-US" dirty="0">
                <a:latin typeface="Times New Roman" pitchFamily="18" charset="0"/>
                <a:cs typeface="Times New Roman" pitchFamily="18" charset="0"/>
              </a:rPr>
              <a:t>  Additionally,  </a:t>
            </a:r>
            <a:r>
              <a:rPr lang="en-US" b="1" i="1" u="sng" dirty="0">
                <a:latin typeface="Times New Roman" pitchFamily="18" charset="0"/>
                <a:cs typeface="Times New Roman" pitchFamily="18" charset="0"/>
              </a:rPr>
              <a:t>this filled-in area is also very dangerous for boaters </a:t>
            </a:r>
            <a:r>
              <a:rPr lang="en-US" dirty="0">
                <a:latin typeface="Times New Roman" pitchFamily="18" charset="0"/>
                <a:cs typeface="Times New Roman" pitchFamily="18" charset="0"/>
              </a:rPr>
              <a:t>on the downstream side of this filled-in area.  With the pond at full or near full levels, </a:t>
            </a:r>
            <a:r>
              <a:rPr lang="en-US" b="1" i="1" dirty="0">
                <a:latin typeface="Times New Roman" pitchFamily="18" charset="0"/>
                <a:cs typeface="Times New Roman" pitchFamily="18" charset="0"/>
              </a:rPr>
              <a:t>boats traveling toward Ponderosa </a:t>
            </a:r>
            <a:r>
              <a:rPr lang="en-US" b="1" i="1" u="sng" dirty="0">
                <a:latin typeface="Times New Roman" pitchFamily="18" charset="0"/>
                <a:cs typeface="Times New Roman" pitchFamily="18" charset="0"/>
              </a:rPr>
              <a:t>cannot see the debris on top of the fill-in</a:t>
            </a:r>
            <a:r>
              <a:rPr lang="en-US" u="sng" dirty="0">
                <a:latin typeface="Times New Roman" pitchFamily="18" charset="0"/>
                <a:cs typeface="Times New Roman" pitchFamily="18" charset="0"/>
              </a:rPr>
              <a:t> </a:t>
            </a:r>
            <a:r>
              <a:rPr lang="en-US" dirty="0">
                <a:latin typeface="Times New Roman" pitchFamily="18" charset="0"/>
                <a:cs typeface="Times New Roman" pitchFamily="18" charset="0"/>
              </a:rPr>
              <a:t>(especially </a:t>
            </a:r>
            <a:r>
              <a:rPr lang="en-US" b="1" i="1" dirty="0">
                <a:latin typeface="Times New Roman" pitchFamily="18" charset="0"/>
                <a:cs typeface="Times New Roman" pitchFamily="18" charset="0"/>
              </a:rPr>
              <a:t>looking directly into the summer afternoon sun</a:t>
            </a:r>
            <a:r>
              <a:rPr lang="en-US" dirty="0">
                <a:latin typeface="Times New Roman" pitchFamily="18" charset="0"/>
                <a:cs typeface="Times New Roman" pitchFamily="18" charset="0"/>
              </a:rPr>
              <a:t>) and </a:t>
            </a:r>
            <a:r>
              <a:rPr lang="en-US" b="1" i="1" u="sng" dirty="0">
                <a:latin typeface="Times New Roman" pitchFamily="18" charset="0"/>
                <a:cs typeface="Times New Roman" pitchFamily="18" charset="0"/>
              </a:rPr>
              <a:t>run directly into it, sometimes at high speed</a:t>
            </a:r>
            <a:r>
              <a:rPr lang="en-US"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a:p>
            <a:pPr>
              <a:buFont typeface="Arial" pitchFamily="34" charset="0"/>
              <a:buChar char="•"/>
            </a:pPr>
            <a:r>
              <a:rPr lang="en-US" dirty="0">
                <a:latin typeface="Times New Roman" pitchFamily="18" charset="0"/>
                <a:cs typeface="Times New Roman" pitchFamily="18" charset="0"/>
              </a:rPr>
              <a:t>  Also mentioned in the email to Mr. </a:t>
            </a:r>
            <a:r>
              <a:rPr lang="en-US" dirty="0" err="1">
                <a:latin typeface="Times New Roman" pitchFamily="18" charset="0"/>
                <a:cs typeface="Times New Roman" pitchFamily="18" charset="0"/>
              </a:rPr>
              <a:t>Holthouser</a:t>
            </a:r>
            <a:r>
              <a:rPr lang="en-US" dirty="0">
                <a:latin typeface="Times New Roman" pitchFamily="18" charset="0"/>
                <a:cs typeface="Times New Roman" pitchFamily="18" charset="0"/>
              </a:rPr>
              <a:t> was </a:t>
            </a:r>
            <a:r>
              <a:rPr lang="en-US" b="1" i="1" u="sng" dirty="0">
                <a:latin typeface="Times New Roman" pitchFamily="18" charset="0"/>
                <a:cs typeface="Times New Roman" pitchFamily="18" charset="0"/>
              </a:rPr>
              <a:t>tile 14 </a:t>
            </a:r>
            <a:r>
              <a:rPr lang="en-US" dirty="0">
                <a:latin typeface="Times New Roman" pitchFamily="18" charset="0"/>
                <a:cs typeface="Times New Roman" pitchFamily="18" charset="0"/>
              </a:rPr>
              <a:t>of 24 of the SMP, which </a:t>
            </a:r>
            <a:r>
              <a:rPr lang="en-US" b="1" i="1" u="sng" dirty="0">
                <a:latin typeface="Times New Roman" pitchFamily="18" charset="0"/>
                <a:cs typeface="Times New Roman" pitchFamily="18" charset="0"/>
              </a:rPr>
              <a:t>clearly shows the fill-in has occurred well within the Project’s boundary</a:t>
            </a:r>
            <a:r>
              <a:rPr lang="en-US" dirty="0">
                <a:latin typeface="Times New Roman" pitchFamily="18" charset="0"/>
                <a:cs typeface="Times New Roman" pitchFamily="18" charset="0"/>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94AB2-FFF7-4012-3EF2-6F1E1CABCF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BBBC6C-A234-531C-5A7D-5557BFAE1F9B}"/>
              </a:ext>
            </a:extLst>
          </p:cNvPr>
          <p:cNvSpPr txBox="1"/>
          <p:nvPr/>
        </p:nvSpPr>
        <p:spPr>
          <a:xfrm>
            <a:off x="2438400" y="76200"/>
            <a:ext cx="3886200" cy="584775"/>
          </a:xfrm>
          <a:prstGeom prst="rect">
            <a:avLst/>
          </a:prstGeom>
          <a:noFill/>
        </p:spPr>
        <p:txBody>
          <a:bodyPr wrap="square" rtlCol="0">
            <a:spAutoFit/>
          </a:bodyPr>
          <a:lstStyle/>
          <a:p>
            <a:pPr algn="ctr"/>
            <a:r>
              <a:rPr lang="en-US" sz="3200" b="1" i="1" dirty="0">
                <a:latin typeface="Times New Roman" pitchFamily="18" charset="0"/>
                <a:cs typeface="Times New Roman" pitchFamily="18" charset="0"/>
              </a:rPr>
              <a:t>Potential Next Steps</a:t>
            </a:r>
          </a:p>
        </p:txBody>
      </p:sp>
      <p:sp>
        <p:nvSpPr>
          <p:cNvPr id="3" name="TextBox 2">
            <a:extLst>
              <a:ext uri="{FF2B5EF4-FFF2-40B4-BE49-F238E27FC236}">
                <a16:creationId xmlns:a16="http://schemas.microsoft.com/office/drawing/2014/main" id="{5EF4E231-D013-3117-67E9-91F7C3B08DA2}"/>
              </a:ext>
            </a:extLst>
          </p:cNvPr>
          <p:cNvSpPr txBox="1"/>
          <p:nvPr/>
        </p:nvSpPr>
        <p:spPr>
          <a:xfrm>
            <a:off x="533400" y="685800"/>
            <a:ext cx="8153400" cy="6463308"/>
          </a:xfrm>
          <a:prstGeom prst="rect">
            <a:avLst/>
          </a:prstGeom>
          <a:noFill/>
        </p:spPr>
        <p:txBody>
          <a:bodyPr wrap="square" rtlCol="0">
            <a:spAutoFit/>
          </a:bodyPr>
          <a:lstStyle/>
          <a:p>
            <a:pPr>
              <a:buFont typeface="Arial" pitchFamily="34" charset="0"/>
              <a:buChar char="•"/>
            </a:pPr>
            <a:r>
              <a:rPr lang="en-US" b="1" i="1" dirty="0">
                <a:latin typeface="Times New Roman" pitchFamily="18" charset="0"/>
                <a:cs typeface="Times New Roman" pitchFamily="18" charset="0"/>
              </a:rPr>
              <a:t>   </a:t>
            </a:r>
            <a:r>
              <a:rPr lang="en-US" dirty="0">
                <a:latin typeface="Times New Roman" pitchFamily="18" charset="0"/>
                <a:cs typeface="Times New Roman" pitchFamily="18" charset="0"/>
              </a:rPr>
              <a:t>As we </a:t>
            </a:r>
            <a:r>
              <a:rPr lang="en-US" b="1" i="1" u="sng" dirty="0">
                <a:latin typeface="Times New Roman" pitchFamily="18" charset="0"/>
                <a:cs typeface="Times New Roman" pitchFamily="18" charset="0"/>
              </a:rPr>
              <a:t>pay a premium in taxes </a:t>
            </a:r>
            <a:r>
              <a:rPr lang="en-US" dirty="0">
                <a:latin typeface="Times New Roman" pitchFamily="18" charset="0"/>
                <a:cs typeface="Times New Roman" pitchFamily="18" charset="0"/>
              </a:rPr>
              <a:t>for the pleasure of living on the lake. </a:t>
            </a:r>
            <a:r>
              <a:rPr lang="en-US" b="1" i="1" u="sng" dirty="0">
                <a:latin typeface="Times New Roman" pitchFamily="18" charset="0"/>
                <a:cs typeface="Times New Roman" pitchFamily="18" charset="0"/>
              </a:rPr>
              <a:t>Maybe a certain amount of funds for cleaning up this type of problem should be included </a:t>
            </a:r>
            <a:r>
              <a:rPr lang="en-US" b="1" i="1" dirty="0">
                <a:latin typeface="Times New Roman" pitchFamily="18" charset="0"/>
                <a:cs typeface="Times New Roman" pitchFamily="18" charset="0"/>
              </a:rPr>
              <a:t>in future Appalachian, County, and State budgets.</a:t>
            </a:r>
            <a:r>
              <a:rPr lang="en-US" dirty="0">
                <a:latin typeface="Times New Roman" pitchFamily="18" charset="0"/>
                <a:cs typeface="Times New Roman" pitchFamily="18" charset="0"/>
              </a:rPr>
              <a:t> </a:t>
            </a:r>
          </a:p>
          <a:p>
            <a:pPr>
              <a:buFont typeface="Arial" pitchFamily="34" charset="0"/>
              <a:buChar char="•"/>
            </a:pPr>
            <a:endParaRPr lang="en-US" dirty="0">
              <a:latin typeface="Times New Roman" pitchFamily="18" charset="0"/>
              <a:cs typeface="Times New Roman" pitchFamily="18" charset="0"/>
            </a:endParaRPr>
          </a:p>
          <a:p>
            <a:pPr>
              <a:buFont typeface="Arial" pitchFamily="34" charset="0"/>
              <a:buChar char="•"/>
            </a:pPr>
            <a:r>
              <a:rPr lang="en-US" dirty="0">
                <a:latin typeface="Times New Roman" pitchFamily="18" charset="0"/>
                <a:cs typeface="Times New Roman" pitchFamily="18" charset="0"/>
              </a:rPr>
              <a:t>  Determine if </a:t>
            </a:r>
            <a:r>
              <a:rPr lang="en-US" b="1" i="1" dirty="0">
                <a:latin typeface="Times New Roman" pitchFamily="18" charset="0"/>
                <a:cs typeface="Times New Roman" pitchFamily="18" charset="0"/>
              </a:rPr>
              <a:t>Grants or other funding sources are available </a:t>
            </a:r>
            <a:r>
              <a:rPr lang="en-US" dirty="0">
                <a:latin typeface="Times New Roman" pitchFamily="18" charset="0"/>
                <a:cs typeface="Times New Roman" pitchFamily="18" charset="0"/>
              </a:rPr>
              <a:t>which</a:t>
            </a:r>
            <a:r>
              <a:rPr lang="en-US" b="1" i="1" dirty="0">
                <a:latin typeface="Times New Roman" pitchFamily="18" charset="0"/>
                <a:cs typeface="Times New Roman" pitchFamily="18" charset="0"/>
              </a:rPr>
              <a:t> </a:t>
            </a:r>
            <a:r>
              <a:rPr lang="en-US" dirty="0">
                <a:latin typeface="Times New Roman" pitchFamily="18" charset="0"/>
                <a:cs typeface="Times New Roman" pitchFamily="18" charset="0"/>
              </a:rPr>
              <a:t>could be used to help offset these costs. </a:t>
            </a:r>
          </a:p>
          <a:p>
            <a:pPr>
              <a:buFont typeface="Arial" pitchFamily="34" charset="0"/>
              <a:buChar char="•"/>
            </a:pPr>
            <a:endParaRPr lang="en-US" b="1" i="1" dirty="0">
              <a:latin typeface="Times New Roman" pitchFamily="18" charset="0"/>
              <a:cs typeface="Times New Roman" pitchFamily="18" charset="0"/>
            </a:endParaRPr>
          </a:p>
          <a:p>
            <a:pPr>
              <a:buFont typeface="Arial" pitchFamily="34" charset="0"/>
              <a:buChar char="•"/>
            </a:pPr>
            <a:r>
              <a:rPr lang="en-US" b="1" i="1" dirty="0">
                <a:latin typeface="Times New Roman" pitchFamily="18" charset="0"/>
                <a:cs typeface="Times New Roman" pitchFamily="18" charset="0"/>
              </a:rPr>
              <a:t>  Local and State Officials </a:t>
            </a:r>
            <a:r>
              <a:rPr lang="en-US" b="1" i="1" u="sng" dirty="0">
                <a:latin typeface="Times New Roman" pitchFamily="18" charset="0"/>
                <a:cs typeface="Times New Roman" pitchFamily="18" charset="0"/>
              </a:rPr>
              <a:t>should consider imposing soil barrier requirements on logging operations</a:t>
            </a:r>
            <a:r>
              <a:rPr lang="en-US" b="1" i="1" dirty="0">
                <a:latin typeface="Times New Roman" pitchFamily="18" charset="0"/>
                <a:cs typeface="Times New Roman" pitchFamily="18" charset="0"/>
              </a:rPr>
              <a:t> </a:t>
            </a:r>
            <a:r>
              <a:rPr lang="en-US" dirty="0">
                <a:latin typeface="Times New Roman" pitchFamily="18" charset="0"/>
                <a:cs typeface="Times New Roman" pitchFamily="18" charset="0"/>
              </a:rPr>
              <a:t>to help prevent silt from entering the Project </a:t>
            </a:r>
            <a:r>
              <a:rPr lang="en-US" b="1" i="1" u="sng" dirty="0">
                <a:latin typeface="Times New Roman" pitchFamily="18" charset="0"/>
                <a:cs typeface="Times New Roman" pitchFamily="18" charset="0"/>
              </a:rPr>
              <a:t>just as builders and other soil-disturbing businesses are currently required to do</a:t>
            </a:r>
            <a:r>
              <a:rPr lang="en-US" dirty="0">
                <a:latin typeface="Times New Roman" pitchFamily="18" charset="0"/>
                <a:cs typeface="Times New Roman" pitchFamily="18" charset="0"/>
              </a:rPr>
              <a:t>.</a:t>
            </a:r>
            <a:endParaRPr lang="en-US" b="1" i="1" dirty="0">
              <a:latin typeface="Times New Roman" pitchFamily="18" charset="0"/>
              <a:cs typeface="Times New Roman" pitchFamily="18" charset="0"/>
            </a:endParaRPr>
          </a:p>
          <a:p>
            <a:pPr>
              <a:buFont typeface="Arial" pitchFamily="34" charset="0"/>
              <a:buChar char="•"/>
            </a:pPr>
            <a:endParaRPr lang="en-US" dirty="0">
              <a:latin typeface="Times New Roman" pitchFamily="18" charset="0"/>
              <a:cs typeface="Times New Roman" pitchFamily="18" charset="0"/>
            </a:endParaRPr>
          </a:p>
          <a:p>
            <a:pPr>
              <a:buFont typeface="Arial" pitchFamily="34" charset="0"/>
              <a:buChar char="•"/>
            </a:pPr>
            <a:r>
              <a:rPr lang="en-US" dirty="0">
                <a:latin typeface="Times New Roman" pitchFamily="18" charset="0"/>
                <a:cs typeface="Times New Roman" pitchFamily="18" charset="0"/>
              </a:rPr>
              <a:t> </a:t>
            </a:r>
            <a:r>
              <a:rPr lang="en-US" b="1" i="1" u="sng" dirty="0">
                <a:latin typeface="Times New Roman" pitchFamily="18" charset="0"/>
                <a:cs typeface="Times New Roman" pitchFamily="18" charset="0"/>
              </a:rPr>
              <a:t>Bite the Bullet and do the Dredging</a:t>
            </a:r>
            <a:r>
              <a:rPr lang="en-US" b="1" i="1" dirty="0">
                <a:latin typeface="Times New Roman" pitchFamily="18" charset="0"/>
                <a:cs typeface="Times New Roman" pitchFamily="18" charset="0"/>
              </a:rPr>
              <a:t>: </a:t>
            </a:r>
            <a:r>
              <a:rPr lang="en-US" dirty="0">
                <a:latin typeface="Times New Roman" pitchFamily="18" charset="0"/>
                <a:cs typeface="Times New Roman" pitchFamily="18" charset="0"/>
              </a:rPr>
              <a:t>(Local neighbor willing to fund large part)</a:t>
            </a:r>
          </a:p>
          <a:p>
            <a:pPr>
              <a:buFont typeface="Wingdings" pitchFamily="2" charset="2"/>
              <a:buChar char="Ø"/>
            </a:pPr>
            <a:r>
              <a:rPr lang="en-US" b="1" i="1" dirty="0">
                <a:latin typeface="Times New Roman" pitchFamily="18" charset="0"/>
                <a:cs typeface="Times New Roman" pitchFamily="18" charset="0"/>
              </a:rPr>
              <a:t>  </a:t>
            </a:r>
            <a:r>
              <a:rPr lang="en-US" dirty="0">
                <a:latin typeface="Times New Roman" pitchFamily="18" charset="0"/>
                <a:cs typeface="Times New Roman" pitchFamily="18" charset="0"/>
              </a:rPr>
              <a:t>On 5 December 2017, we met again with Neil </a:t>
            </a:r>
            <a:r>
              <a:rPr lang="en-US" dirty="0" err="1">
                <a:latin typeface="Times New Roman" pitchFamily="18" charset="0"/>
                <a:cs typeface="Times New Roman" pitchFamily="18" charset="0"/>
              </a:rPr>
              <a:t>Holthouser</a:t>
            </a:r>
            <a:r>
              <a:rPr lang="en-US" dirty="0">
                <a:latin typeface="Times New Roman" pitchFamily="18" charset="0"/>
                <a:cs typeface="Times New Roman" pitchFamily="18" charset="0"/>
              </a:rPr>
              <a:t> to determine the dredging application process. Neal provided names from AEP, VA DEQ, and the ACOE. </a:t>
            </a:r>
          </a:p>
          <a:p>
            <a:pPr>
              <a:buFont typeface="Wingdings" pitchFamily="2" charset="2"/>
              <a:buChar char="Ø"/>
            </a:pPr>
            <a:r>
              <a:rPr lang="en-US" dirty="0">
                <a:latin typeface="Times New Roman" pitchFamily="18" charset="0"/>
                <a:cs typeface="Times New Roman" pitchFamily="18" charset="0"/>
              </a:rPr>
              <a:t>  On 6 December 2017, we met with Steve Sandy (Franklin County) who, provided names from the Virginia Institute of Marine Science (VIMS) who could possibly collect and do the soil sampling. </a:t>
            </a:r>
          </a:p>
          <a:p>
            <a:pPr>
              <a:buFont typeface="Wingdings" pitchFamily="2" charset="2"/>
              <a:buChar char="Ø"/>
            </a:pPr>
            <a:r>
              <a:rPr lang="en-US" dirty="0">
                <a:latin typeface="Times New Roman" pitchFamily="18" charset="0"/>
                <a:cs typeface="Times New Roman" pitchFamily="18" charset="0"/>
              </a:rPr>
              <a:t>  Currently working with VIMS and DEQ to obtain contour maps and soil samples. </a:t>
            </a:r>
          </a:p>
          <a:p>
            <a:r>
              <a:rPr lang="en-US" b="1" i="1" u="sng" dirty="0">
                <a:latin typeface="Times New Roman" pitchFamily="18" charset="0"/>
                <a:cs typeface="Times New Roman" pitchFamily="18" charset="0"/>
              </a:rPr>
              <a:t>Note:</a:t>
            </a:r>
            <a:r>
              <a:rPr lang="en-US" b="1" i="1" dirty="0">
                <a:latin typeface="Times New Roman" pitchFamily="18" charset="0"/>
                <a:cs typeface="Times New Roman" pitchFamily="18" charset="0"/>
              </a:rPr>
              <a:t> This has been </a:t>
            </a:r>
            <a:r>
              <a:rPr lang="en-US" b="1" i="1" u="sng" dirty="0">
                <a:latin typeface="Times New Roman" pitchFamily="18" charset="0"/>
                <a:cs typeface="Times New Roman" pitchFamily="18" charset="0"/>
              </a:rPr>
              <a:t>a very time-consuming and will be a costly project</a:t>
            </a:r>
            <a:r>
              <a:rPr lang="en-US" b="1" i="1" dirty="0">
                <a:latin typeface="Times New Roman" pitchFamily="18" charset="0"/>
                <a:cs typeface="Times New Roman" pitchFamily="18" charset="0"/>
              </a:rPr>
              <a:t>. Plan is to use Hydraulic Cutter Head Suction Dredging. Big problem is where to put the dredged material!!</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135961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2AA37-78A8-B281-8EA3-FEA9172DA3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CB86DE-D817-D36F-9C3B-AD5F39A2573C}"/>
              </a:ext>
            </a:extLst>
          </p:cNvPr>
          <p:cNvSpPr txBox="1"/>
          <p:nvPr/>
        </p:nvSpPr>
        <p:spPr>
          <a:xfrm>
            <a:off x="1219200" y="304800"/>
            <a:ext cx="6629400" cy="584775"/>
          </a:xfrm>
          <a:prstGeom prst="rect">
            <a:avLst/>
          </a:prstGeom>
          <a:noFill/>
        </p:spPr>
        <p:txBody>
          <a:bodyPr wrap="square" rtlCol="0">
            <a:spAutoFit/>
          </a:bodyPr>
          <a:lstStyle/>
          <a:p>
            <a:pPr algn="ctr"/>
            <a:r>
              <a:rPr lang="en-US" sz="3200" b="1" i="1" dirty="0">
                <a:latin typeface="Times New Roman" pitchFamily="18" charset="0"/>
                <a:cs typeface="Times New Roman" pitchFamily="18" charset="0"/>
              </a:rPr>
              <a:t>Potential Next Steps (Continued)</a:t>
            </a:r>
          </a:p>
        </p:txBody>
      </p:sp>
      <p:sp>
        <p:nvSpPr>
          <p:cNvPr id="3" name="TextBox 2">
            <a:extLst>
              <a:ext uri="{FF2B5EF4-FFF2-40B4-BE49-F238E27FC236}">
                <a16:creationId xmlns:a16="http://schemas.microsoft.com/office/drawing/2014/main" id="{35E03923-98E0-8929-63B0-261B8441BA5F}"/>
              </a:ext>
            </a:extLst>
          </p:cNvPr>
          <p:cNvSpPr txBox="1"/>
          <p:nvPr/>
        </p:nvSpPr>
        <p:spPr>
          <a:xfrm>
            <a:off x="533400" y="920889"/>
            <a:ext cx="7924800" cy="6186309"/>
          </a:xfrm>
          <a:prstGeom prst="rect">
            <a:avLst/>
          </a:prstGeom>
          <a:noFill/>
        </p:spPr>
        <p:txBody>
          <a:bodyPr wrap="square" rtlCol="0">
            <a:spAutoFit/>
          </a:bodyPr>
          <a:lstStyle/>
          <a:p>
            <a:pPr>
              <a:buFont typeface="Arial" pitchFamily="34" charset="0"/>
              <a:buChar char="•"/>
            </a:pP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Consider a “</a:t>
            </a:r>
            <a:r>
              <a:rPr lang="en-US" b="1" i="1" u="sng" dirty="0">
                <a:latin typeface="Times New Roman" pitchFamily="18" charset="0"/>
                <a:cs typeface="Times New Roman" pitchFamily="18" charset="0"/>
              </a:rPr>
              <a:t>Win-Win” proposal with “Targeted Dredging.</a:t>
            </a:r>
            <a:r>
              <a:rPr lang="en-US" b="1" i="1" dirty="0">
                <a:latin typeface="Times New Roman" pitchFamily="18" charset="0"/>
                <a:cs typeface="Times New Roman" pitchFamily="18" charset="0"/>
              </a:rPr>
              <a:t>”  </a:t>
            </a:r>
            <a:r>
              <a:rPr lang="en-US" dirty="0">
                <a:latin typeface="Times New Roman" pitchFamily="18" charset="0"/>
                <a:cs typeface="Times New Roman" pitchFamily="18" charset="0"/>
              </a:rPr>
              <a:t>Highlights of this approach would allow:</a:t>
            </a:r>
          </a:p>
          <a:p>
            <a:pPr>
              <a:buFont typeface="Wingdings" pitchFamily="2" charset="2"/>
              <a:buChar char="Ø"/>
            </a:pP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Continued boat access to SML </a:t>
            </a:r>
            <a:r>
              <a:rPr lang="en-US" dirty="0">
                <a:latin typeface="Times New Roman" pitchFamily="18" charset="0"/>
                <a:cs typeface="Times New Roman" pitchFamily="18" charset="0"/>
              </a:rPr>
              <a:t>by keeping targeted areas open</a:t>
            </a:r>
          </a:p>
          <a:p>
            <a:pPr>
              <a:buFont typeface="Wingdings" pitchFamily="2" charset="2"/>
              <a:buChar char="Ø"/>
            </a:pPr>
            <a:r>
              <a:rPr lang="en-US" dirty="0">
                <a:latin typeface="Times New Roman" pitchFamily="18" charset="0"/>
                <a:cs typeface="Times New Roman" pitchFamily="18" charset="0"/>
              </a:rPr>
              <a:t>  Helps </a:t>
            </a:r>
            <a:r>
              <a:rPr lang="en-US" b="1" i="1" dirty="0">
                <a:latin typeface="Times New Roman" pitchFamily="18" charset="0"/>
                <a:cs typeface="Times New Roman" pitchFamily="18" charset="0"/>
              </a:rPr>
              <a:t>prevent current dangerous situations</a:t>
            </a:r>
          </a:p>
          <a:p>
            <a:pPr>
              <a:buFont typeface="Wingdings" pitchFamily="2" charset="2"/>
              <a:buChar char="Ø"/>
            </a:pP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Only allowed in known areas </a:t>
            </a:r>
            <a:r>
              <a:rPr lang="en-US" dirty="0">
                <a:latin typeface="Times New Roman" pitchFamily="18" charset="0"/>
                <a:cs typeface="Times New Roman" pitchFamily="18" charset="0"/>
              </a:rPr>
              <a:t>of continual fill-in issues</a:t>
            </a:r>
          </a:p>
          <a:p>
            <a:pPr>
              <a:buFont typeface="Wingdings" pitchFamily="2" charset="2"/>
              <a:buChar char="Ø"/>
            </a:pP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Would allow up to 250 cu </a:t>
            </a:r>
            <a:r>
              <a:rPr lang="en-US" b="1" i="1" dirty="0" err="1">
                <a:latin typeface="Times New Roman" pitchFamily="18" charset="0"/>
                <a:cs typeface="Times New Roman" pitchFamily="18" charset="0"/>
              </a:rPr>
              <a:t>yds</a:t>
            </a:r>
            <a:r>
              <a:rPr lang="en-US" b="1" i="1" dirty="0">
                <a:latin typeface="Times New Roman" pitchFamily="18" charset="0"/>
                <a:cs typeface="Times New Roman" pitchFamily="18" charset="0"/>
              </a:rPr>
              <a:t> </a:t>
            </a:r>
            <a:r>
              <a:rPr lang="en-US" dirty="0">
                <a:latin typeface="Times New Roman" pitchFamily="18" charset="0"/>
                <a:cs typeface="Times New Roman" pitchFamily="18" charset="0"/>
              </a:rPr>
              <a:t>(or more vice current 25 cu </a:t>
            </a:r>
            <a:r>
              <a:rPr lang="en-US" dirty="0" err="1">
                <a:latin typeface="Times New Roman" pitchFamily="18" charset="0"/>
                <a:cs typeface="Times New Roman" pitchFamily="18" charset="0"/>
              </a:rPr>
              <a:t>yds</a:t>
            </a: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without the extensive testing and paperwork</a:t>
            </a:r>
            <a:r>
              <a:rPr lang="en-US" dirty="0">
                <a:latin typeface="Times New Roman" pitchFamily="18" charset="0"/>
                <a:cs typeface="Times New Roman" pitchFamily="18" charset="0"/>
              </a:rPr>
              <a:t> as is currently required</a:t>
            </a:r>
          </a:p>
          <a:p>
            <a:pPr>
              <a:buFont typeface="Wingdings" pitchFamily="2" charset="2"/>
              <a:buChar char="Ø"/>
            </a:pP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Affordable with current dredging companies </a:t>
            </a:r>
            <a:r>
              <a:rPr lang="en-US" dirty="0">
                <a:latin typeface="Times New Roman" pitchFamily="18" charset="0"/>
                <a:cs typeface="Times New Roman" pitchFamily="18" charset="0"/>
              </a:rPr>
              <a:t>on the lake</a:t>
            </a:r>
          </a:p>
          <a:p>
            <a:pPr>
              <a:buFont typeface="Wingdings" pitchFamily="2" charset="2"/>
              <a:buChar char="Ø"/>
            </a:pPr>
            <a:r>
              <a:rPr lang="en-US" dirty="0">
                <a:latin typeface="Times New Roman" pitchFamily="18" charset="0"/>
                <a:cs typeface="Times New Roman" pitchFamily="18" charset="0"/>
              </a:rPr>
              <a:t>  Helps </a:t>
            </a:r>
            <a:r>
              <a:rPr lang="en-US" b="1" i="1" dirty="0">
                <a:latin typeface="Times New Roman" pitchFamily="18" charset="0"/>
                <a:cs typeface="Times New Roman" pitchFamily="18" charset="0"/>
              </a:rPr>
              <a:t>retain homeowners property values</a:t>
            </a:r>
          </a:p>
          <a:p>
            <a:pPr>
              <a:buFont typeface="Wingdings" pitchFamily="2" charset="2"/>
              <a:buChar char="Ø"/>
            </a:pPr>
            <a:r>
              <a:rPr lang="en-US" dirty="0">
                <a:latin typeface="Times New Roman" pitchFamily="18" charset="0"/>
                <a:cs typeface="Times New Roman" pitchFamily="18" charset="0"/>
              </a:rPr>
              <a:t>  Helps </a:t>
            </a:r>
            <a:r>
              <a:rPr lang="en-US" b="1" i="1" dirty="0">
                <a:latin typeface="Times New Roman" pitchFamily="18" charset="0"/>
                <a:cs typeface="Times New Roman" pitchFamily="18" charset="0"/>
              </a:rPr>
              <a:t>retain current County, State, and Federal tax income</a:t>
            </a:r>
          </a:p>
          <a:p>
            <a:pPr>
              <a:buFont typeface="Wingdings" pitchFamily="2" charset="2"/>
              <a:buChar char="Ø"/>
            </a:pPr>
            <a:r>
              <a:rPr lang="en-US" dirty="0">
                <a:latin typeface="Times New Roman" pitchFamily="18" charset="0"/>
                <a:cs typeface="Times New Roman" pitchFamily="18" charset="0"/>
              </a:rPr>
              <a:t>  For AEP, ACOE, and DEQ </a:t>
            </a:r>
            <a:r>
              <a:rPr lang="en-US" b="1" i="1" dirty="0">
                <a:latin typeface="Times New Roman" pitchFamily="18" charset="0"/>
                <a:cs typeface="Times New Roman" pitchFamily="18" charset="0"/>
              </a:rPr>
              <a:t>show a willingness to work with </a:t>
            </a:r>
            <a:r>
              <a:rPr lang="en-US" dirty="0">
                <a:latin typeface="Times New Roman" pitchFamily="18" charset="0"/>
                <a:cs typeface="Times New Roman" pitchFamily="18" charset="0"/>
              </a:rPr>
              <a:t>local businesses and property owners to solve a very hard problem</a:t>
            </a:r>
          </a:p>
          <a:p>
            <a:pPr>
              <a:buFont typeface="Wingdings" pitchFamily="2" charset="2"/>
              <a:buChar char="Ø"/>
            </a:pPr>
            <a:r>
              <a:rPr lang="en-US" dirty="0">
                <a:latin typeface="Times New Roman" pitchFamily="18" charset="0"/>
                <a:cs typeface="Times New Roman" pitchFamily="18" charset="0"/>
              </a:rPr>
              <a:t>  As indicated in the initial emails with Mr. </a:t>
            </a:r>
            <a:r>
              <a:rPr lang="en-US" dirty="0" err="1">
                <a:latin typeface="Times New Roman" pitchFamily="18" charset="0"/>
                <a:cs typeface="Times New Roman" pitchFamily="18" charset="0"/>
              </a:rPr>
              <a:t>Holtshouser</a:t>
            </a:r>
            <a:r>
              <a:rPr lang="en-US" dirty="0">
                <a:latin typeface="Times New Roman" pitchFamily="18" charset="0"/>
                <a:cs typeface="Times New Roman" pitchFamily="18" charset="0"/>
              </a:rPr>
              <a:t>, dredging is good (for AEP) in that it makes the “bathtub” bigger hence that more water capacity is obtained and the associated </a:t>
            </a:r>
            <a:r>
              <a:rPr lang="en-US" b="1" i="1" dirty="0">
                <a:latin typeface="Times New Roman" pitchFamily="18" charset="0"/>
                <a:cs typeface="Times New Roman" pitchFamily="18" charset="0"/>
              </a:rPr>
              <a:t>“good press and improved relations for AEP” in that they are willing to work with lake owners</a:t>
            </a:r>
            <a:r>
              <a:rPr lang="en-US" dirty="0">
                <a:latin typeface="Times New Roman" pitchFamily="18" charset="0"/>
                <a:cs typeface="Times New Roman" pitchFamily="18" charset="0"/>
              </a:rPr>
              <a:t> as opposed to what is currently heard comments such as “AEP could care less – it’s all about making money”</a:t>
            </a:r>
          </a:p>
          <a:p>
            <a:pPr>
              <a:buFont typeface="Wingdings" pitchFamily="2" charset="2"/>
              <a:buChar char="Ø"/>
            </a:pPr>
            <a:endParaRPr lang="en-US" dirty="0">
              <a:latin typeface="Times New Roman" pitchFamily="18" charset="0"/>
              <a:cs typeface="Times New Roman" pitchFamily="18" charset="0"/>
            </a:endParaRPr>
          </a:p>
          <a:p>
            <a:pPr>
              <a:buFont typeface="Arial" pitchFamily="34" charset="0"/>
              <a:buChar char="•"/>
            </a:pPr>
            <a:r>
              <a:rPr lang="en-US" dirty="0">
                <a:latin typeface="Times New Roman" pitchFamily="18" charset="0"/>
                <a:cs typeface="Times New Roman" pitchFamily="18" charset="0"/>
              </a:rPr>
              <a:t>  </a:t>
            </a:r>
            <a:r>
              <a:rPr lang="en-US" b="1" i="1" dirty="0">
                <a:latin typeface="Times New Roman" pitchFamily="18" charset="0"/>
                <a:cs typeface="Times New Roman" pitchFamily="18" charset="0"/>
              </a:rPr>
              <a:t>Other Approaches??</a:t>
            </a:r>
          </a:p>
          <a:p>
            <a:endParaRPr lang="en-US" dirty="0">
              <a:latin typeface="Times New Roman" pitchFamily="18" charset="0"/>
              <a:cs typeface="Times New Roman" pitchFamily="18" charset="0"/>
            </a:endParaRPr>
          </a:p>
          <a:p>
            <a:pPr>
              <a:buFont typeface="Wingdings" pitchFamily="2" charset="2"/>
              <a:buChar char="Ø"/>
            </a:pP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252425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E:\AEP Silt Fillin Pics\IMG_20170207_104231_486.jpg"/>
          <p:cNvPicPr>
            <a:picLocks noChangeAspect="1" noChangeArrowheads="1"/>
          </p:cNvPicPr>
          <p:nvPr/>
        </p:nvPicPr>
        <p:blipFill>
          <a:blip r:embed="rId2" cstate="print"/>
          <a:srcRect/>
          <a:stretch>
            <a:fillRect/>
          </a:stretch>
        </p:blipFill>
        <p:spPr bwMode="auto">
          <a:xfrm>
            <a:off x="-6172200" y="-4343400"/>
            <a:ext cx="20726400" cy="15544800"/>
          </a:xfrm>
          <a:prstGeom prst="rect">
            <a:avLst/>
          </a:prstGeom>
          <a:noFill/>
        </p:spPr>
      </p:pic>
      <p:sp>
        <p:nvSpPr>
          <p:cNvPr id="3" name="TextBox 2"/>
          <p:cNvSpPr txBox="1"/>
          <p:nvPr/>
        </p:nvSpPr>
        <p:spPr>
          <a:xfrm>
            <a:off x="5257800" y="6019800"/>
            <a:ext cx="3429000" cy="646331"/>
          </a:xfrm>
          <a:prstGeom prst="rect">
            <a:avLst/>
          </a:prstGeom>
          <a:solidFill>
            <a:schemeClr val="accent2"/>
          </a:solidFill>
        </p:spPr>
        <p:txBody>
          <a:bodyPr wrap="square" rtlCol="0">
            <a:spAutoFit/>
          </a:bodyPr>
          <a:lstStyle/>
          <a:p>
            <a:pPr algn="ctr"/>
            <a:r>
              <a:rPr lang="en-US" dirty="0">
                <a:solidFill>
                  <a:schemeClr val="bg1"/>
                </a:solidFill>
                <a:latin typeface="Times New Roman" pitchFamily="18" charset="0"/>
                <a:cs typeface="Times New Roman" pitchFamily="18" charset="0"/>
              </a:rPr>
              <a:t>Map hanging in TLAC’s Office</a:t>
            </a:r>
          </a:p>
          <a:p>
            <a:pPr algn="ctr"/>
            <a:r>
              <a:rPr lang="en-US" dirty="0">
                <a:solidFill>
                  <a:schemeClr val="bg1"/>
                </a:solidFill>
                <a:latin typeface="Times New Roman" pitchFamily="18" charset="0"/>
                <a:cs typeface="Times New Roman" pitchFamily="18" charset="0"/>
              </a:rPr>
              <a:t>7 Feb 2017</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AEP Silt Fillin Pics\IMG_20170123_160702_586.jpg"/>
          <p:cNvPicPr>
            <a:picLocks noChangeAspect="1" noChangeArrowheads="1"/>
          </p:cNvPicPr>
          <p:nvPr/>
        </p:nvPicPr>
        <p:blipFill>
          <a:blip r:embed="rId2" cstate="print"/>
          <a:srcRect/>
          <a:stretch>
            <a:fillRect/>
          </a:stretch>
        </p:blipFill>
        <p:spPr bwMode="auto">
          <a:xfrm>
            <a:off x="0" y="-304800"/>
            <a:ext cx="9144000" cy="6858000"/>
          </a:xfrm>
          <a:prstGeom prst="rect">
            <a:avLst/>
          </a:prstGeom>
          <a:noFill/>
        </p:spPr>
      </p:pic>
      <p:sp>
        <p:nvSpPr>
          <p:cNvPr id="4" name="TextBox 3"/>
          <p:cNvSpPr txBox="1"/>
          <p:nvPr/>
        </p:nvSpPr>
        <p:spPr>
          <a:xfrm>
            <a:off x="914400" y="914400"/>
            <a:ext cx="73152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Tile 14 of SML Shoreline Management Plan (SMP) dated 30 January 2014</a:t>
            </a:r>
          </a:p>
        </p:txBody>
      </p:sp>
      <p:sp>
        <p:nvSpPr>
          <p:cNvPr id="5" name="TextBox 4"/>
          <p:cNvSpPr txBox="1"/>
          <p:nvPr/>
        </p:nvSpPr>
        <p:spPr>
          <a:xfrm>
            <a:off x="6172200" y="1981200"/>
            <a:ext cx="1161087" cy="369332"/>
          </a:xfrm>
          <a:prstGeom prst="rect">
            <a:avLst/>
          </a:prstGeom>
          <a:noFill/>
        </p:spPr>
        <p:txBody>
          <a:bodyPr wrap="none" rtlCol="0">
            <a:spAutoFit/>
          </a:bodyPr>
          <a:lstStyle/>
          <a:p>
            <a:pPr algn="ctr"/>
            <a:r>
              <a:rPr lang="en-US" dirty="0">
                <a:solidFill>
                  <a:schemeClr val="bg1"/>
                </a:solidFill>
              </a:rPr>
              <a:t>Fill-in area</a:t>
            </a:r>
          </a:p>
        </p:txBody>
      </p:sp>
      <p:sp>
        <p:nvSpPr>
          <p:cNvPr id="6" name="TextBox 5"/>
          <p:cNvSpPr txBox="1"/>
          <p:nvPr/>
        </p:nvSpPr>
        <p:spPr>
          <a:xfrm>
            <a:off x="2971800" y="2743200"/>
            <a:ext cx="1600200" cy="646331"/>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Ponderosa Campground</a:t>
            </a:r>
          </a:p>
        </p:txBody>
      </p:sp>
      <p:sp>
        <p:nvSpPr>
          <p:cNvPr id="7" name="TextBox 6"/>
          <p:cNvSpPr txBox="1"/>
          <p:nvPr/>
        </p:nvSpPr>
        <p:spPr>
          <a:xfrm>
            <a:off x="2463534" y="3733800"/>
            <a:ext cx="3016596" cy="369332"/>
          </a:xfrm>
          <a:prstGeom prst="rect">
            <a:avLst/>
          </a:prstGeom>
          <a:noFill/>
        </p:spPr>
        <p:txBody>
          <a:bodyPr wrap="none" rtlCol="0">
            <a:spAutoFit/>
          </a:bodyPr>
          <a:lstStyle/>
          <a:p>
            <a:pPr algn="ctr"/>
            <a:r>
              <a:rPr lang="en-US" dirty="0">
                <a:solidFill>
                  <a:schemeClr val="bg1"/>
                </a:solidFill>
                <a:latin typeface="Times New Roman" pitchFamily="18" charset="0"/>
                <a:cs typeface="Times New Roman" pitchFamily="18" charset="0"/>
              </a:rPr>
              <a:t>End of  SMP Project boundary</a:t>
            </a:r>
          </a:p>
        </p:txBody>
      </p:sp>
      <p:cxnSp>
        <p:nvCxnSpPr>
          <p:cNvPr id="9" name="Straight Arrow Connector 8"/>
          <p:cNvCxnSpPr/>
          <p:nvPr/>
        </p:nvCxnSpPr>
        <p:spPr>
          <a:xfrm flipV="1">
            <a:off x="4419600" y="2895600"/>
            <a:ext cx="685800" cy="1524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1"/>
          </p:cNvCxnSpPr>
          <p:nvPr/>
        </p:nvCxnSpPr>
        <p:spPr>
          <a:xfrm flipH="1">
            <a:off x="5486400" y="2165866"/>
            <a:ext cx="685800" cy="12013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3"/>
          </p:cNvCxnSpPr>
          <p:nvPr/>
        </p:nvCxnSpPr>
        <p:spPr>
          <a:xfrm flipV="1">
            <a:off x="5480130" y="3505200"/>
            <a:ext cx="311070" cy="41326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3D0DA-25F3-4E2E-9C4E-64E4346C8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50" y="836354"/>
            <a:ext cx="7334250" cy="5945446"/>
          </a:xfrm>
          <a:prstGeom prst="rect">
            <a:avLst/>
          </a:prstGeom>
        </p:spPr>
      </p:pic>
      <p:sp>
        <p:nvSpPr>
          <p:cNvPr id="4" name="TextBox 3">
            <a:extLst>
              <a:ext uri="{FF2B5EF4-FFF2-40B4-BE49-F238E27FC236}">
                <a16:creationId xmlns:a16="http://schemas.microsoft.com/office/drawing/2014/main" id="{32765BE2-1B1C-B60F-5142-77C9301EFD8E}"/>
              </a:ext>
            </a:extLst>
          </p:cNvPr>
          <p:cNvSpPr txBox="1"/>
          <p:nvPr/>
        </p:nvSpPr>
        <p:spPr>
          <a:xfrm>
            <a:off x="1676400" y="39469"/>
            <a:ext cx="5029200" cy="646331"/>
          </a:xfrm>
          <a:prstGeom prst="rect">
            <a:avLst/>
          </a:prstGeom>
          <a:noFill/>
        </p:spPr>
        <p:txBody>
          <a:bodyPr wrap="square" rtlCol="0">
            <a:spAutoFit/>
          </a:bodyPr>
          <a:lstStyle/>
          <a:p>
            <a:pPr algn="ctr"/>
            <a:r>
              <a:rPr lang="en-US" b="0" i="0" dirty="0">
                <a:solidFill>
                  <a:srgbClr val="1D2228"/>
                </a:solidFill>
                <a:effectLst/>
                <a:latin typeface="Calibri" panose="020F0502020204030204" pitchFamily="34" charset="0"/>
              </a:rPr>
              <a:t>“</a:t>
            </a:r>
            <a:r>
              <a:rPr lang="en-US" b="0" i="0" dirty="0">
                <a:solidFill>
                  <a:srgbClr val="1D2228"/>
                </a:solidFill>
                <a:effectLst/>
                <a:latin typeface="Times New Roman" panose="02020603050405020304" pitchFamily="18" charset="0"/>
                <a:cs typeface="Times New Roman" panose="02020603050405020304" pitchFamily="18" charset="0"/>
              </a:rPr>
              <a:t>Summary” Page 1 of the Debris Management Plan (FERC No. 2210)  Dated July 2008</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6478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E:\AEP Silt Fillin Pics\IMG_20170131_114144_048.jpg"/>
          <p:cNvPicPr>
            <a:picLocks noChangeAspect="1" noChangeArrowheads="1"/>
          </p:cNvPicPr>
          <p:nvPr/>
        </p:nvPicPr>
        <p:blipFill>
          <a:blip r:embed="rId2" cstate="print"/>
          <a:srcRect/>
          <a:stretch>
            <a:fillRect/>
          </a:stretch>
        </p:blipFill>
        <p:spPr bwMode="auto">
          <a:xfrm>
            <a:off x="-5943600" y="-4343400"/>
            <a:ext cx="20726400" cy="155448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User\Documents\silt Blackwater\Soil removed at Bay Roc IMG_7213.jpg"/>
          <p:cNvPicPr>
            <a:picLocks noChangeAspect="1" noChangeArrowheads="1"/>
          </p:cNvPicPr>
          <p:nvPr/>
        </p:nvPicPr>
        <p:blipFill>
          <a:blip r:embed="rId2" cstate="print"/>
          <a:srcRect/>
          <a:stretch>
            <a:fillRect/>
          </a:stretch>
        </p:blipFill>
        <p:spPr bwMode="auto">
          <a:xfrm>
            <a:off x="508000" y="1619250"/>
            <a:ext cx="8128000" cy="3619500"/>
          </a:xfrm>
          <a:prstGeom prst="rect">
            <a:avLst/>
          </a:prstGeom>
          <a:noFill/>
        </p:spPr>
      </p:pic>
      <p:sp>
        <p:nvSpPr>
          <p:cNvPr id="3" name="TextBox 2"/>
          <p:cNvSpPr txBox="1"/>
          <p:nvPr/>
        </p:nvSpPr>
        <p:spPr>
          <a:xfrm>
            <a:off x="2209800" y="5486400"/>
            <a:ext cx="4267200" cy="646331"/>
          </a:xfrm>
          <a:prstGeom prst="rect">
            <a:avLst/>
          </a:prstGeom>
          <a:noFill/>
        </p:spPr>
        <p:txBody>
          <a:bodyPr wrap="square" rtlCol="0">
            <a:spAutoFit/>
          </a:bodyPr>
          <a:lstStyle/>
          <a:p>
            <a:pPr algn="ctr"/>
            <a:r>
              <a:rPr lang="en-US" dirty="0"/>
              <a:t>Sediment removed by AEP at Hardy Ford Public Boat Landing Ramp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E:\Optimization\PXL_20230721_160357585.jpg"/>
          <p:cNvPicPr>
            <a:picLocks noChangeAspect="1" noChangeArrowheads="1"/>
          </p:cNvPicPr>
          <p:nvPr/>
        </p:nvPicPr>
        <p:blipFill>
          <a:blip r:embed="rId2" cstate="print"/>
          <a:srcRect/>
          <a:stretch>
            <a:fillRect/>
          </a:stretch>
        </p:blipFill>
        <p:spPr bwMode="auto">
          <a:xfrm>
            <a:off x="990600" y="693420"/>
            <a:ext cx="7292340" cy="5471160"/>
          </a:xfrm>
          <a:prstGeom prst="rect">
            <a:avLst/>
          </a:prstGeom>
          <a:noFill/>
        </p:spPr>
      </p:pic>
      <p:sp>
        <p:nvSpPr>
          <p:cNvPr id="2" name="TextBox 1">
            <a:extLst>
              <a:ext uri="{FF2B5EF4-FFF2-40B4-BE49-F238E27FC236}">
                <a16:creationId xmlns:a16="http://schemas.microsoft.com/office/drawing/2014/main" id="{76F7B9A3-710C-A5C1-A583-29E77AC67C82}"/>
              </a:ext>
            </a:extLst>
          </p:cNvPr>
          <p:cNvSpPr txBox="1"/>
          <p:nvPr/>
        </p:nvSpPr>
        <p:spPr>
          <a:xfrm>
            <a:off x="4038600" y="4572000"/>
            <a:ext cx="2743200" cy="1015663"/>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Dicky Dill dredging in front of Cooper Dock July 2023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98"/>
            <a:ext cx="8229600" cy="1143000"/>
          </a:xfrm>
        </p:spPr>
        <p:txBody>
          <a:bodyPr/>
          <a:lstStyle/>
          <a:p>
            <a:r>
              <a:rPr lang="en-US" dirty="0"/>
              <a:t>Blackwater Fill-in problem</a:t>
            </a:r>
          </a:p>
        </p:txBody>
      </p:sp>
      <p:sp>
        <p:nvSpPr>
          <p:cNvPr id="3" name="Content Placeholder 2"/>
          <p:cNvSpPr>
            <a:spLocks noGrp="1"/>
          </p:cNvSpPr>
          <p:nvPr>
            <p:ph idx="1"/>
          </p:nvPr>
        </p:nvSpPr>
        <p:spPr>
          <a:xfrm>
            <a:off x="304800" y="914400"/>
            <a:ext cx="8534400" cy="4343400"/>
          </a:xfrm>
        </p:spPr>
        <p:txBody>
          <a:bodyPr>
            <a:noAutofit/>
          </a:bodyPr>
          <a:lstStyle/>
          <a:p>
            <a:r>
              <a:rPr lang="en-US" sz="1800" b="1" i="1" dirty="0">
                <a:latin typeface="Times New Roman" pitchFamily="18" charset="0"/>
                <a:cs typeface="Times New Roman" pitchFamily="18" charset="0"/>
              </a:rPr>
              <a:t>Fill-in has accumulated </a:t>
            </a:r>
            <a:r>
              <a:rPr lang="en-US" sz="1800" dirty="0">
                <a:latin typeface="Times New Roman" pitchFamily="18" charset="0"/>
                <a:cs typeface="Times New Roman" pitchFamily="18" charset="0"/>
              </a:rPr>
              <a:t>across from the Ponderosa Campground </a:t>
            </a:r>
            <a:r>
              <a:rPr lang="en-US" sz="1800" b="1" i="1" dirty="0">
                <a:latin typeface="Times New Roman" pitchFamily="18" charset="0"/>
                <a:cs typeface="Times New Roman" pitchFamily="18" charset="0"/>
              </a:rPr>
              <a:t>in the main Blackwater channel both above and below marker B-49 </a:t>
            </a:r>
            <a:r>
              <a:rPr lang="en-US" sz="1800" dirty="0">
                <a:latin typeface="Times New Roman" pitchFamily="18" charset="0"/>
                <a:cs typeface="Times New Roman" pitchFamily="18" charset="0"/>
              </a:rPr>
              <a:t>oftentimes </a:t>
            </a:r>
            <a:r>
              <a:rPr lang="en-US" sz="1800" b="1" i="1" u="sng" dirty="0">
                <a:latin typeface="Times New Roman" pitchFamily="18" charset="0"/>
                <a:cs typeface="Times New Roman" pitchFamily="18" charset="0"/>
              </a:rPr>
              <a:t>prevents Boaters / Fishermen from entering or leaving the Campground and Lake Front Properties</a:t>
            </a:r>
            <a:r>
              <a:rPr lang="en-US" sz="1800" dirty="0">
                <a:latin typeface="Times New Roman" pitchFamily="18" charset="0"/>
                <a:cs typeface="Times New Roman" pitchFamily="18" charset="0"/>
              </a:rPr>
              <a:t>. It has </a:t>
            </a:r>
            <a:r>
              <a:rPr lang="en-US" sz="1800" b="1" i="1" u="sng" dirty="0">
                <a:latin typeface="Times New Roman" pitchFamily="18" charset="0"/>
                <a:cs typeface="Times New Roman" pitchFamily="18" charset="0"/>
              </a:rPr>
              <a:t>now</a:t>
            </a:r>
            <a:r>
              <a:rPr lang="en-US" sz="1800" b="1" i="1" dirty="0">
                <a:latin typeface="Times New Roman" pitchFamily="18" charset="0"/>
                <a:cs typeface="Times New Roman" pitchFamily="18" charset="0"/>
              </a:rPr>
              <a:t> </a:t>
            </a:r>
            <a:r>
              <a:rPr lang="en-US" sz="1800" dirty="0">
                <a:latin typeface="Times New Roman" pitchFamily="18" charset="0"/>
                <a:cs typeface="Times New Roman" pitchFamily="18" charset="0"/>
              </a:rPr>
              <a:t> </a:t>
            </a:r>
            <a:r>
              <a:rPr lang="en-US" sz="1800" b="1" i="1" dirty="0">
                <a:latin typeface="Times New Roman" pitchFamily="18" charset="0"/>
                <a:cs typeface="Times New Roman" pitchFamily="18" charset="0"/>
              </a:rPr>
              <a:t>fully</a:t>
            </a:r>
            <a:r>
              <a:rPr lang="en-US" sz="1800" dirty="0">
                <a:latin typeface="Times New Roman" pitchFamily="18" charset="0"/>
                <a:cs typeface="Times New Roman" pitchFamily="18" charset="0"/>
              </a:rPr>
              <a:t> </a:t>
            </a:r>
            <a:r>
              <a:rPr lang="en-US" sz="1800" b="1" i="1" dirty="0">
                <a:latin typeface="Times New Roman" pitchFamily="18" charset="0"/>
                <a:cs typeface="Times New Roman" pitchFamily="18" charset="0"/>
              </a:rPr>
              <a:t>accumulated downstream,</a:t>
            </a:r>
            <a:r>
              <a:rPr lang="en-US" sz="1800" u="sng" dirty="0">
                <a:latin typeface="Times New Roman" pitchFamily="18" charset="0"/>
                <a:cs typeface="Times New Roman" pitchFamily="18" charset="0"/>
              </a:rPr>
              <a:t> </a:t>
            </a:r>
            <a:r>
              <a:rPr lang="en-US" sz="1800" b="1" i="1" u="sng" dirty="0">
                <a:latin typeface="Times New Roman" pitchFamily="18" charset="0"/>
                <a:cs typeface="Times New Roman" pitchFamily="18" charset="0"/>
              </a:rPr>
              <a:t>preventing any boat traffic </a:t>
            </a:r>
            <a:r>
              <a:rPr lang="en-US" sz="1800" dirty="0">
                <a:latin typeface="Times New Roman" pitchFamily="18" charset="0"/>
                <a:cs typeface="Times New Roman" pitchFamily="18" charset="0"/>
              </a:rPr>
              <a:t>at low water levels. </a:t>
            </a:r>
          </a:p>
          <a:p>
            <a:endParaRPr lang="en-US" sz="1800" b="1" i="1" dirty="0">
              <a:latin typeface="Times New Roman" pitchFamily="18" charset="0"/>
              <a:cs typeface="Times New Roman" pitchFamily="18" charset="0"/>
            </a:endParaRPr>
          </a:p>
          <a:p>
            <a:r>
              <a:rPr lang="en-US" sz="1800" b="1" i="1" dirty="0">
                <a:latin typeface="Times New Roman" pitchFamily="18" charset="0"/>
                <a:cs typeface="Times New Roman" pitchFamily="18" charset="0"/>
              </a:rPr>
              <a:t>At full pond, a </a:t>
            </a:r>
            <a:r>
              <a:rPr lang="en-US" sz="1800" b="1" i="1" u="sng" dirty="0">
                <a:latin typeface="Times New Roman" pitchFamily="18" charset="0"/>
                <a:cs typeface="Times New Roman" pitchFamily="18" charset="0"/>
              </a:rPr>
              <a:t>serious safety issue with </a:t>
            </a:r>
            <a:r>
              <a:rPr lang="en-US" sz="1800" dirty="0">
                <a:latin typeface="Times New Roman" pitchFamily="18" charset="0"/>
                <a:cs typeface="Times New Roman" pitchFamily="18" charset="0"/>
              </a:rPr>
              <a:t> Boaters looking directly into the afternoon sun </a:t>
            </a:r>
            <a:r>
              <a:rPr lang="en-US" sz="1800" b="1" i="1" dirty="0">
                <a:latin typeface="Times New Roman" pitchFamily="18" charset="0"/>
                <a:cs typeface="Times New Roman" pitchFamily="18" charset="0"/>
              </a:rPr>
              <a:t>run into the fill-in oftentimes at a high rate of speed</a:t>
            </a:r>
            <a:r>
              <a:rPr lang="en-US" sz="1800" dirty="0">
                <a:latin typeface="Times New Roman" pitchFamily="18" charset="0"/>
                <a:cs typeface="Times New Roman" pitchFamily="18" charset="0"/>
              </a:rPr>
              <a:t>.</a:t>
            </a:r>
          </a:p>
          <a:p>
            <a:endParaRPr lang="en-US" sz="1800" b="1" i="1" dirty="0">
              <a:latin typeface="Times New Roman" pitchFamily="18" charset="0"/>
              <a:cs typeface="Times New Roman" pitchFamily="18" charset="0"/>
            </a:endParaRPr>
          </a:p>
          <a:p>
            <a:r>
              <a:rPr lang="en-US" sz="1800" b="1" i="1" dirty="0">
                <a:latin typeface="Times New Roman" pitchFamily="18" charset="0"/>
                <a:cs typeface="Times New Roman" pitchFamily="18" charset="0"/>
              </a:rPr>
              <a:t>On 5 August 2017, another serious safety event occurred when a </a:t>
            </a:r>
            <a:r>
              <a:rPr lang="en-US" sz="1800" b="1" i="1" u="sng" dirty="0">
                <a:latin typeface="Times New Roman" pitchFamily="18" charset="0"/>
                <a:cs typeface="Times New Roman" pitchFamily="18" charset="0"/>
              </a:rPr>
              <a:t>Smith Mountain Lake (SML) Fire Boat could not reach the Ponderosa Campground to assist in fighting a fire directly above the campground</a:t>
            </a:r>
            <a:r>
              <a:rPr lang="en-US" sz="1800" b="1" i="1" dirty="0">
                <a:latin typeface="Times New Roman" pitchFamily="18" charset="0"/>
                <a:cs typeface="Times New Roman" pitchFamily="18" charset="0"/>
              </a:rPr>
              <a:t>.</a:t>
            </a:r>
            <a:r>
              <a:rPr lang="en-US" sz="1800" dirty="0">
                <a:latin typeface="Times New Roman" pitchFamily="18" charset="0"/>
                <a:cs typeface="Times New Roman" pitchFamily="18" charset="0"/>
              </a:rPr>
              <a:t> </a:t>
            </a:r>
          </a:p>
          <a:p>
            <a:endParaRPr lang="en-US" sz="1800" b="1" u="sng" dirty="0">
              <a:latin typeface="Times New Roman" pitchFamily="18" charset="0"/>
              <a:cs typeface="Times New Roman" pitchFamily="18" charset="0"/>
            </a:endParaRPr>
          </a:p>
          <a:p>
            <a:r>
              <a:rPr lang="en-US" sz="1800" b="1" dirty="0">
                <a:latin typeface="Times New Roman" pitchFamily="18" charset="0"/>
                <a:cs typeface="Times New Roman" pitchFamily="18" charset="0"/>
              </a:rPr>
              <a:t>Above B49 </a:t>
            </a:r>
            <a:r>
              <a:rPr lang="en-US" sz="1800" b="1" u="sng" dirty="0">
                <a:latin typeface="Times New Roman" pitchFamily="18" charset="0"/>
                <a:cs typeface="Times New Roman" pitchFamily="18" charset="0"/>
              </a:rPr>
              <a:t>Fill-in greatly reduced House Values with potential of Ponderosa closing.</a:t>
            </a:r>
            <a:r>
              <a:rPr lang="en-US" sz="1800" b="1" dirty="0">
                <a:latin typeface="Times New Roman" pitchFamily="18" charset="0"/>
                <a:cs typeface="Times New Roman" pitchFamily="18" charset="0"/>
              </a:rPr>
              <a:t> </a:t>
            </a:r>
            <a:r>
              <a:rPr lang="en-US" sz="1800" dirty="0">
                <a:latin typeface="Times New Roman" pitchFamily="18" charset="0"/>
                <a:cs typeface="Times New Roman" pitchFamily="18" charset="0"/>
              </a:rPr>
              <a:t>Below B-49 the same results </a:t>
            </a:r>
            <a:r>
              <a:rPr lang="en-US" sz="1800" b="1" i="1" dirty="0">
                <a:latin typeface="Times New Roman" pitchFamily="18" charset="0"/>
                <a:cs typeface="Times New Roman" pitchFamily="18" charset="0"/>
              </a:rPr>
              <a:t>are starting and </a:t>
            </a:r>
            <a:r>
              <a:rPr lang="en-US" sz="1800" b="1" i="1">
                <a:latin typeface="Times New Roman" pitchFamily="18" charset="0"/>
                <a:cs typeface="Times New Roman" pitchFamily="18" charset="0"/>
              </a:rPr>
              <a:t>will happen!</a:t>
            </a:r>
            <a:endParaRPr lang="en-US" sz="1800" b="1" i="1" dirty="0">
              <a:latin typeface="Times New Roman" pitchFamily="18" charset="0"/>
              <a:cs typeface="Times New Roman" pitchFamily="18" charset="0"/>
            </a:endParaRPr>
          </a:p>
          <a:p>
            <a:endParaRPr lang="en-US" sz="1800" dirty="0">
              <a:latin typeface="Times New Roman" pitchFamily="18" charset="0"/>
              <a:cs typeface="Times New Roman" pitchFamily="18" charset="0"/>
            </a:endParaRPr>
          </a:p>
          <a:p>
            <a:r>
              <a:rPr lang="en-US" sz="1800" b="1" i="1" u="sng" dirty="0">
                <a:latin typeface="Times New Roman" pitchFamily="18" charset="0"/>
                <a:cs typeface="Times New Roman" pitchFamily="18" charset="0"/>
              </a:rPr>
              <a:t>Fill–in </a:t>
            </a:r>
            <a:r>
              <a:rPr lang="en-US" sz="1800" b="1" u="sng" dirty="0">
                <a:latin typeface="Times New Roman" pitchFamily="18" charset="0"/>
                <a:cs typeface="Times New Roman" pitchFamily="18" charset="0"/>
              </a:rPr>
              <a:t>affects Fish Spawning.</a:t>
            </a:r>
          </a:p>
          <a:p>
            <a:endParaRPr lang="en-US" sz="1800" dirty="0">
              <a:latin typeface="Times New Roman" pitchFamily="18" charset="0"/>
              <a:cs typeface="Times New Roman" pitchFamily="18" charset="0"/>
            </a:endParaRPr>
          </a:p>
          <a:p>
            <a:r>
              <a:rPr lang="en-US" sz="1800" dirty="0">
                <a:latin typeface="Times New Roman" pitchFamily="18" charset="0"/>
                <a:cs typeface="Times New Roman" pitchFamily="18" charset="0"/>
              </a:rPr>
              <a:t>Other areas on the lake at </a:t>
            </a:r>
            <a:r>
              <a:rPr lang="en-US" sz="1800" b="1" i="1" u="sng" dirty="0">
                <a:latin typeface="Times New Roman" pitchFamily="18" charset="0"/>
                <a:cs typeface="Times New Roman" pitchFamily="18" charset="0"/>
              </a:rPr>
              <a:t>Gills Creek and Bay Roc Marina </a:t>
            </a:r>
            <a:r>
              <a:rPr lang="en-US" sz="1800" dirty="0">
                <a:latin typeface="Times New Roman" pitchFamily="18" charset="0"/>
                <a:cs typeface="Times New Roman" pitchFamily="18" charset="0"/>
              </a:rPr>
              <a:t>have similar fill-in issues.</a:t>
            </a:r>
          </a:p>
          <a:p>
            <a:endParaRPr lang="en-US" sz="1800" dirty="0"/>
          </a:p>
          <a:p>
            <a:endParaRPr lang="en-US"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Documents\silt Blackwater\SML Fire Boat Stuck at point.jpg"/>
          <p:cNvPicPr>
            <a:picLocks noChangeAspect="1" noChangeArrowheads="1"/>
          </p:cNvPicPr>
          <p:nvPr/>
        </p:nvPicPr>
        <p:blipFill>
          <a:blip r:embed="rId2" cstate="print"/>
          <a:srcRect/>
          <a:stretch>
            <a:fillRect/>
          </a:stretch>
        </p:blipFill>
        <p:spPr bwMode="auto">
          <a:xfrm>
            <a:off x="1295400" y="304800"/>
            <a:ext cx="6781800" cy="6858000"/>
          </a:xfrm>
          <a:prstGeom prst="rect">
            <a:avLst/>
          </a:prstGeom>
          <a:noFill/>
        </p:spPr>
      </p:pic>
      <p:sp>
        <p:nvSpPr>
          <p:cNvPr id="3" name="TextBox 2">
            <a:extLst>
              <a:ext uri="{FF2B5EF4-FFF2-40B4-BE49-F238E27FC236}">
                <a16:creationId xmlns:a16="http://schemas.microsoft.com/office/drawing/2014/main" id="{A66AB8F5-669F-9180-61FA-54200761115A}"/>
              </a:ext>
            </a:extLst>
          </p:cNvPr>
          <p:cNvSpPr txBox="1"/>
          <p:nvPr/>
        </p:nvSpPr>
        <p:spPr>
          <a:xfrm>
            <a:off x="2971799" y="3733800"/>
            <a:ext cx="1295400"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Fire Boat</a:t>
            </a:r>
          </a:p>
        </p:txBody>
      </p:sp>
      <p:sp>
        <p:nvSpPr>
          <p:cNvPr id="4" name="TextBox 3">
            <a:extLst>
              <a:ext uri="{FF2B5EF4-FFF2-40B4-BE49-F238E27FC236}">
                <a16:creationId xmlns:a16="http://schemas.microsoft.com/office/drawing/2014/main" id="{4E1E0F80-62B1-F80A-86DC-16CABFBE1514}"/>
              </a:ext>
            </a:extLst>
          </p:cNvPr>
          <p:cNvSpPr txBox="1"/>
          <p:nvPr/>
        </p:nvSpPr>
        <p:spPr>
          <a:xfrm>
            <a:off x="4876802" y="3364468"/>
            <a:ext cx="1676400" cy="369332"/>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Cooper Point</a:t>
            </a:r>
          </a:p>
        </p:txBody>
      </p:sp>
      <p:cxnSp>
        <p:nvCxnSpPr>
          <p:cNvPr id="6" name="Straight Arrow Connector 5">
            <a:extLst>
              <a:ext uri="{FF2B5EF4-FFF2-40B4-BE49-F238E27FC236}">
                <a16:creationId xmlns:a16="http://schemas.microsoft.com/office/drawing/2014/main" id="{5779B072-9465-39D4-8376-732919DAE479}"/>
              </a:ext>
            </a:extLst>
          </p:cNvPr>
          <p:cNvCxnSpPr>
            <a:cxnSpLocks/>
          </p:cNvCxnSpPr>
          <p:nvPr/>
        </p:nvCxnSpPr>
        <p:spPr>
          <a:xfrm flipV="1">
            <a:off x="4152900" y="3733800"/>
            <a:ext cx="114299" cy="18466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AEP Silt Fillin Pics\20160723 Pic from Rachel_resized.jpg"/>
          <p:cNvPicPr>
            <a:picLocks noChangeAspect="1" noChangeArrowheads="1"/>
          </p:cNvPicPr>
          <p:nvPr/>
        </p:nvPicPr>
        <p:blipFill>
          <a:blip r:embed="rId2" cstate="print"/>
          <a:srcRect/>
          <a:stretch>
            <a:fillRect/>
          </a:stretch>
        </p:blipFill>
        <p:spPr bwMode="auto">
          <a:xfrm>
            <a:off x="-609600" y="-1314450"/>
            <a:ext cx="10820400" cy="9486900"/>
          </a:xfrm>
          <a:prstGeom prst="rect">
            <a:avLst/>
          </a:prstGeom>
          <a:noFill/>
        </p:spPr>
      </p:pic>
      <p:sp>
        <p:nvSpPr>
          <p:cNvPr id="3" name="TextBox 2"/>
          <p:cNvSpPr txBox="1"/>
          <p:nvPr/>
        </p:nvSpPr>
        <p:spPr>
          <a:xfrm>
            <a:off x="609600" y="5181600"/>
            <a:ext cx="7467600" cy="1200329"/>
          </a:xfrm>
          <a:prstGeom prst="rect">
            <a:avLst/>
          </a:prstGeom>
          <a:noFill/>
        </p:spPr>
        <p:txBody>
          <a:bodyPr wrap="square" rtlCol="0">
            <a:spAutoFit/>
          </a:bodyPr>
          <a:lstStyle/>
          <a:p>
            <a:pPr algn="ctr"/>
            <a:r>
              <a:rPr lang="en-US" sz="2400" dirty="0">
                <a:solidFill>
                  <a:schemeClr val="bg1"/>
                </a:solidFill>
                <a:latin typeface="Times New Roman" pitchFamily="18" charset="0"/>
                <a:cs typeface="Times New Roman" pitchFamily="18" charset="0"/>
              </a:rPr>
              <a:t>Photo heading West directly towards Fill-in (Ponderosa Campground around bend to the left). Photo taken at almost Full Pond (23 July 2016) at 794.6 Ft</a:t>
            </a:r>
          </a:p>
        </p:txBody>
      </p:sp>
      <p:sp>
        <p:nvSpPr>
          <p:cNvPr id="4" name="TextBox 3"/>
          <p:cNvSpPr txBox="1"/>
          <p:nvPr/>
        </p:nvSpPr>
        <p:spPr>
          <a:xfrm>
            <a:off x="2447925" y="3752429"/>
            <a:ext cx="1295400" cy="381000"/>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Fill-in area</a:t>
            </a:r>
          </a:p>
        </p:txBody>
      </p:sp>
      <p:cxnSp>
        <p:nvCxnSpPr>
          <p:cNvPr id="10" name="Straight Arrow Connector 9"/>
          <p:cNvCxnSpPr>
            <a:cxnSpLocks/>
          </p:cNvCxnSpPr>
          <p:nvPr/>
        </p:nvCxnSpPr>
        <p:spPr>
          <a:xfrm flipV="1">
            <a:off x="3732693" y="3810000"/>
            <a:ext cx="381000" cy="1143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44FBCDB-DBB8-CFA5-AA53-E701F3C546BE}"/>
              </a:ext>
            </a:extLst>
          </p:cNvPr>
          <p:cNvSpPr txBox="1"/>
          <p:nvPr/>
        </p:nvSpPr>
        <p:spPr>
          <a:xfrm>
            <a:off x="6477000" y="2038290"/>
            <a:ext cx="1676400" cy="400110"/>
          </a:xfrm>
          <a:prstGeom prst="rect">
            <a:avLst/>
          </a:prstGeom>
          <a:noFill/>
        </p:spPr>
        <p:txBody>
          <a:bodyPr wrap="square" rtlCol="0">
            <a:spAutoFit/>
          </a:bodyPr>
          <a:lstStyle/>
          <a:p>
            <a:pPr algn="ctr"/>
            <a:r>
              <a:rPr lang="en-US" sz="2000" dirty="0" err="1">
                <a:solidFill>
                  <a:schemeClr val="bg1"/>
                </a:solidFill>
                <a:latin typeface="Times New Roman" pitchFamily="18" charset="0"/>
                <a:cs typeface="Times New Roman" pitchFamily="18" charset="0"/>
              </a:rPr>
              <a:t>Plattus</a:t>
            </a:r>
            <a:r>
              <a:rPr lang="en-US" sz="2000" dirty="0">
                <a:solidFill>
                  <a:schemeClr val="bg1"/>
                </a:solidFill>
                <a:latin typeface="Times New Roman" pitchFamily="18" charset="0"/>
                <a:cs typeface="Times New Roman" pitchFamily="18" charset="0"/>
              </a:rPr>
              <a:t> Castle</a:t>
            </a:r>
          </a:p>
        </p:txBody>
      </p:sp>
      <p:cxnSp>
        <p:nvCxnSpPr>
          <p:cNvPr id="8" name="Straight Arrow Connector 7">
            <a:extLst>
              <a:ext uri="{FF2B5EF4-FFF2-40B4-BE49-F238E27FC236}">
                <a16:creationId xmlns:a16="http://schemas.microsoft.com/office/drawing/2014/main" id="{1CDC97EA-EF19-CACD-F5E9-E6D846D120A9}"/>
              </a:ext>
            </a:extLst>
          </p:cNvPr>
          <p:cNvCxnSpPr>
            <a:cxnSpLocks/>
          </p:cNvCxnSpPr>
          <p:nvPr/>
        </p:nvCxnSpPr>
        <p:spPr>
          <a:xfrm>
            <a:off x="7429500" y="2462841"/>
            <a:ext cx="114300" cy="432759"/>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C687B14-8520-66BC-E3A4-FFA435896501}"/>
              </a:ext>
            </a:extLst>
          </p:cNvPr>
          <p:cNvSpPr txBox="1"/>
          <p:nvPr/>
        </p:nvSpPr>
        <p:spPr>
          <a:xfrm>
            <a:off x="2423116" y="2062731"/>
            <a:ext cx="2209800" cy="400110"/>
          </a:xfrm>
          <a:prstGeom prst="rect">
            <a:avLst/>
          </a:prstGeom>
          <a:no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Cooper Point</a:t>
            </a:r>
          </a:p>
        </p:txBody>
      </p:sp>
      <p:cxnSp>
        <p:nvCxnSpPr>
          <p:cNvPr id="12" name="Straight Arrow Connector 11">
            <a:extLst>
              <a:ext uri="{FF2B5EF4-FFF2-40B4-BE49-F238E27FC236}">
                <a16:creationId xmlns:a16="http://schemas.microsoft.com/office/drawing/2014/main" id="{536FE5E5-FFCF-8C5C-EFDC-5ACF3A014465}"/>
              </a:ext>
            </a:extLst>
          </p:cNvPr>
          <p:cNvCxnSpPr>
            <a:cxnSpLocks/>
          </p:cNvCxnSpPr>
          <p:nvPr/>
        </p:nvCxnSpPr>
        <p:spPr>
          <a:xfrm flipH="1">
            <a:off x="2152650" y="2366275"/>
            <a:ext cx="590550" cy="66056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User\Documents\40 Ford Head Liner pics for Diane\Rear Spring setup\Dock View 21 Jan 24.jpg"/>
          <p:cNvPicPr>
            <a:picLocks noChangeAspect="1" noChangeArrowheads="1"/>
          </p:cNvPicPr>
          <p:nvPr/>
        </p:nvPicPr>
        <p:blipFill>
          <a:blip r:embed="rId2" cstate="print"/>
          <a:srcRect/>
          <a:stretch>
            <a:fillRect/>
          </a:stretch>
        </p:blipFill>
        <p:spPr bwMode="auto">
          <a:xfrm>
            <a:off x="-838200" y="-457200"/>
            <a:ext cx="12030075" cy="9020175"/>
          </a:xfrm>
          <a:prstGeom prst="rect">
            <a:avLst/>
          </a:prstGeom>
          <a:noFill/>
        </p:spPr>
      </p:pic>
      <p:sp>
        <p:nvSpPr>
          <p:cNvPr id="3" name="TextBox 2"/>
          <p:cNvSpPr txBox="1"/>
          <p:nvPr/>
        </p:nvSpPr>
        <p:spPr>
          <a:xfrm>
            <a:off x="3599121" y="5307481"/>
            <a:ext cx="3733800" cy="646331"/>
          </a:xfrm>
          <a:prstGeom prst="rect">
            <a:avLst/>
          </a:prstGeom>
          <a:solidFill>
            <a:schemeClr val="bg1"/>
          </a:solidFill>
          <a:ln>
            <a:solidFill>
              <a:schemeClr val="bg1"/>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Picture taken  Sunday 21 Jan 2024 with water level at 794.6 ft</a:t>
            </a:r>
          </a:p>
        </p:txBody>
      </p:sp>
      <p:sp>
        <p:nvSpPr>
          <p:cNvPr id="2" name="TextBox 1">
            <a:extLst>
              <a:ext uri="{FF2B5EF4-FFF2-40B4-BE49-F238E27FC236}">
                <a16:creationId xmlns:a16="http://schemas.microsoft.com/office/drawing/2014/main" id="{D4C9504F-AFC4-560E-11B9-CB33087B23C4}"/>
              </a:ext>
            </a:extLst>
          </p:cNvPr>
          <p:cNvSpPr txBox="1"/>
          <p:nvPr/>
        </p:nvSpPr>
        <p:spPr>
          <a:xfrm>
            <a:off x="6248400" y="2719929"/>
            <a:ext cx="2362200" cy="369332"/>
          </a:xfrm>
          <a:prstGeom prst="rect">
            <a:avLst/>
          </a:prstGeom>
          <a:noFill/>
        </p:spPr>
        <p:txBody>
          <a:bodyPr wrap="squar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Plattus</a:t>
            </a:r>
            <a:r>
              <a:rPr lang="en-US" dirty="0">
                <a:solidFill>
                  <a:schemeClr val="bg1"/>
                </a:solidFill>
                <a:latin typeface="Times New Roman" panose="02020603050405020304" pitchFamily="18" charset="0"/>
                <a:cs typeface="Times New Roman" panose="02020603050405020304" pitchFamily="18" charset="0"/>
              </a:rPr>
              <a:t> Castle</a:t>
            </a:r>
          </a:p>
        </p:txBody>
      </p:sp>
      <p:sp>
        <p:nvSpPr>
          <p:cNvPr id="4" name="TextBox 3">
            <a:extLst>
              <a:ext uri="{FF2B5EF4-FFF2-40B4-BE49-F238E27FC236}">
                <a16:creationId xmlns:a16="http://schemas.microsoft.com/office/drawing/2014/main" id="{31B3B6AD-3683-7ADF-21D0-9260B9CE6CC8}"/>
              </a:ext>
            </a:extLst>
          </p:cNvPr>
          <p:cNvSpPr txBox="1"/>
          <p:nvPr/>
        </p:nvSpPr>
        <p:spPr>
          <a:xfrm>
            <a:off x="1407042" y="2699266"/>
            <a:ext cx="2209800" cy="369332"/>
          </a:xfrm>
          <a:prstGeom prst="rect">
            <a:avLst/>
          </a:prstGeom>
          <a:noFill/>
        </p:spPr>
        <p:txBody>
          <a:bodyPr wrap="square" rtlCol="0">
            <a:spAutoFit/>
          </a:bodyPr>
          <a:lstStyle/>
          <a:p>
            <a:pPr algn="ctr"/>
            <a:r>
              <a:rPr lang="en-US" dirty="0">
                <a:solidFill>
                  <a:schemeClr val="bg1"/>
                </a:solidFill>
              </a:rPr>
              <a:t>Cooper Point</a:t>
            </a:r>
          </a:p>
        </p:txBody>
      </p:sp>
      <p:cxnSp>
        <p:nvCxnSpPr>
          <p:cNvPr id="5" name="Straight Arrow Connector 4">
            <a:extLst>
              <a:ext uri="{FF2B5EF4-FFF2-40B4-BE49-F238E27FC236}">
                <a16:creationId xmlns:a16="http://schemas.microsoft.com/office/drawing/2014/main" id="{5B2FEAAF-0518-514F-6934-0735A4D066BD}"/>
              </a:ext>
            </a:extLst>
          </p:cNvPr>
          <p:cNvCxnSpPr>
            <a:cxnSpLocks/>
          </p:cNvCxnSpPr>
          <p:nvPr/>
        </p:nvCxnSpPr>
        <p:spPr>
          <a:xfrm flipH="1">
            <a:off x="6096000" y="2945010"/>
            <a:ext cx="609600" cy="39964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6F7C1B4-AEF2-C4BE-D42D-C5202BE8C345}"/>
              </a:ext>
            </a:extLst>
          </p:cNvPr>
          <p:cNvCxnSpPr>
            <a:cxnSpLocks/>
          </p:cNvCxnSpPr>
          <p:nvPr/>
        </p:nvCxnSpPr>
        <p:spPr>
          <a:xfrm flipH="1">
            <a:off x="1526160" y="2945010"/>
            <a:ext cx="266700" cy="14425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FA933C-89CA-A81E-0852-B571E055881B}"/>
              </a:ext>
            </a:extLst>
          </p:cNvPr>
          <p:cNvSpPr txBox="1"/>
          <p:nvPr/>
        </p:nvSpPr>
        <p:spPr>
          <a:xfrm>
            <a:off x="2209800" y="4370718"/>
            <a:ext cx="1295400" cy="369332"/>
          </a:xfrm>
          <a:prstGeom prst="rect">
            <a:avLst/>
          </a:prstGeom>
          <a:noFill/>
        </p:spPr>
        <p:txBody>
          <a:bodyPr wrap="square" rtlCol="0">
            <a:spAutoFit/>
          </a:bodyPr>
          <a:lstStyle/>
          <a:p>
            <a:pPr algn="ctr"/>
            <a:r>
              <a:rPr lang="en-US" dirty="0">
                <a:solidFill>
                  <a:schemeClr val="bg1"/>
                </a:solidFill>
              </a:rPr>
              <a:t>Log</a:t>
            </a:r>
          </a:p>
        </p:txBody>
      </p:sp>
      <p:cxnSp>
        <p:nvCxnSpPr>
          <p:cNvPr id="10" name="Straight Arrow Connector 9">
            <a:extLst>
              <a:ext uri="{FF2B5EF4-FFF2-40B4-BE49-F238E27FC236}">
                <a16:creationId xmlns:a16="http://schemas.microsoft.com/office/drawing/2014/main" id="{BA0150A3-71C6-829C-BC92-3A220905EEBB}"/>
              </a:ext>
            </a:extLst>
          </p:cNvPr>
          <p:cNvCxnSpPr>
            <a:cxnSpLocks/>
          </p:cNvCxnSpPr>
          <p:nvPr/>
        </p:nvCxnSpPr>
        <p:spPr>
          <a:xfrm flipV="1">
            <a:off x="2971800" y="4191000"/>
            <a:ext cx="304800" cy="3048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E:\Optimization\PXL_20231114_152150385.jpg"/>
          <p:cNvPicPr>
            <a:picLocks noChangeAspect="1" noChangeArrowheads="1"/>
          </p:cNvPicPr>
          <p:nvPr/>
        </p:nvPicPr>
        <p:blipFill>
          <a:blip r:embed="rId2" cstate="print"/>
          <a:srcRect/>
          <a:stretch>
            <a:fillRect/>
          </a:stretch>
        </p:blipFill>
        <p:spPr bwMode="auto">
          <a:xfrm>
            <a:off x="925830" y="617220"/>
            <a:ext cx="7292340" cy="5471160"/>
          </a:xfrm>
          <a:prstGeom prst="rect">
            <a:avLst/>
          </a:prstGeom>
          <a:noFill/>
        </p:spPr>
      </p:pic>
      <p:sp>
        <p:nvSpPr>
          <p:cNvPr id="4" name="TextBox 3"/>
          <p:cNvSpPr txBox="1"/>
          <p:nvPr/>
        </p:nvSpPr>
        <p:spPr>
          <a:xfrm>
            <a:off x="3733800" y="4953000"/>
            <a:ext cx="2133600" cy="646331"/>
          </a:xfrm>
          <a:prstGeom prst="rect">
            <a:avLst/>
          </a:prstGeom>
          <a:solidFill>
            <a:schemeClr val="bg2"/>
          </a:solidFill>
        </p:spPr>
        <p:txBody>
          <a:bodyPr wrap="square" rtlCol="0">
            <a:spAutoFit/>
          </a:bodyPr>
          <a:lstStyle/>
          <a:p>
            <a:pPr algn="ctr"/>
            <a:r>
              <a:rPr lang="en-US" dirty="0"/>
              <a:t>Water </a:t>
            </a:r>
            <a:r>
              <a:rPr lang="en-US"/>
              <a:t>Level 792ft</a:t>
            </a:r>
            <a:endParaRPr lang="en-US" dirty="0"/>
          </a:p>
          <a:p>
            <a:pPr algn="ctr"/>
            <a:r>
              <a:rPr lang="en-US" dirty="0"/>
              <a:t>15 Nov 2023</a:t>
            </a:r>
          </a:p>
        </p:txBody>
      </p:sp>
      <p:sp>
        <p:nvSpPr>
          <p:cNvPr id="2" name="TextBox 1">
            <a:extLst>
              <a:ext uri="{FF2B5EF4-FFF2-40B4-BE49-F238E27FC236}">
                <a16:creationId xmlns:a16="http://schemas.microsoft.com/office/drawing/2014/main" id="{33050B88-1A20-A4A4-8F31-DE3EE465CC55}"/>
              </a:ext>
            </a:extLst>
          </p:cNvPr>
          <p:cNvSpPr txBox="1"/>
          <p:nvPr/>
        </p:nvSpPr>
        <p:spPr>
          <a:xfrm>
            <a:off x="2122967" y="1981200"/>
            <a:ext cx="1600200"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Cooper Point</a:t>
            </a:r>
          </a:p>
        </p:txBody>
      </p:sp>
      <p:sp>
        <p:nvSpPr>
          <p:cNvPr id="3" name="TextBox 2">
            <a:extLst>
              <a:ext uri="{FF2B5EF4-FFF2-40B4-BE49-F238E27FC236}">
                <a16:creationId xmlns:a16="http://schemas.microsoft.com/office/drawing/2014/main" id="{EE2963F0-1D49-AA2B-FBB0-F1CB1C6B7B89}"/>
              </a:ext>
            </a:extLst>
          </p:cNvPr>
          <p:cNvSpPr txBox="1"/>
          <p:nvPr/>
        </p:nvSpPr>
        <p:spPr>
          <a:xfrm>
            <a:off x="4800600" y="1796534"/>
            <a:ext cx="2057400" cy="369332"/>
          </a:xfrm>
          <a:prstGeom prst="rect">
            <a:avLst/>
          </a:prstGeom>
          <a:noFill/>
        </p:spPr>
        <p:txBody>
          <a:bodyPr wrap="square" rtlCol="0">
            <a:spAutoFit/>
          </a:bodyPr>
          <a:lstStyle/>
          <a:p>
            <a:pPr algn="ctr"/>
            <a:r>
              <a:rPr lang="en-US" dirty="0" err="1">
                <a:solidFill>
                  <a:schemeClr val="bg1"/>
                </a:solidFill>
                <a:latin typeface="Times New Roman" panose="02020603050405020304" pitchFamily="18" charset="0"/>
                <a:cs typeface="Times New Roman" panose="02020603050405020304" pitchFamily="18" charset="0"/>
              </a:rPr>
              <a:t>Plattus</a:t>
            </a:r>
            <a:r>
              <a:rPr lang="en-US" dirty="0">
                <a:solidFill>
                  <a:schemeClr val="bg1"/>
                </a:solidFill>
                <a:latin typeface="Times New Roman" panose="02020603050405020304" pitchFamily="18" charset="0"/>
                <a:cs typeface="Times New Roman" panose="02020603050405020304" pitchFamily="18" charset="0"/>
              </a:rPr>
              <a:t> Castle</a:t>
            </a:r>
          </a:p>
        </p:txBody>
      </p:sp>
      <p:cxnSp>
        <p:nvCxnSpPr>
          <p:cNvPr id="7" name="Straight Arrow Connector 6">
            <a:extLst>
              <a:ext uri="{FF2B5EF4-FFF2-40B4-BE49-F238E27FC236}">
                <a16:creationId xmlns:a16="http://schemas.microsoft.com/office/drawing/2014/main" id="{8E8D26C8-39A4-199F-82D3-73507D9C7C0B}"/>
              </a:ext>
            </a:extLst>
          </p:cNvPr>
          <p:cNvCxnSpPr>
            <a:cxnSpLocks/>
          </p:cNvCxnSpPr>
          <p:nvPr/>
        </p:nvCxnSpPr>
        <p:spPr>
          <a:xfrm flipH="1">
            <a:off x="1856267" y="2225936"/>
            <a:ext cx="266700" cy="14425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BC9B5C3-9D75-A70E-24A2-E45214853AAC}"/>
              </a:ext>
            </a:extLst>
          </p:cNvPr>
          <p:cNvCxnSpPr>
            <a:cxnSpLocks/>
          </p:cNvCxnSpPr>
          <p:nvPr/>
        </p:nvCxnSpPr>
        <p:spPr>
          <a:xfrm flipH="1">
            <a:off x="4572000" y="1981200"/>
            <a:ext cx="533400" cy="56881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0B048DF-F108-AF66-B61E-C42F3EF7C7AF}"/>
              </a:ext>
            </a:extLst>
          </p:cNvPr>
          <p:cNvCxnSpPr>
            <a:cxnSpLocks/>
          </p:cNvCxnSpPr>
          <p:nvPr/>
        </p:nvCxnSpPr>
        <p:spPr>
          <a:xfrm flipV="1">
            <a:off x="2770667" y="3124200"/>
            <a:ext cx="304800" cy="3048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943365A-CB1A-8777-DBBA-0C45A1526B11}"/>
              </a:ext>
            </a:extLst>
          </p:cNvPr>
          <p:cNvSpPr txBox="1"/>
          <p:nvPr/>
        </p:nvSpPr>
        <p:spPr>
          <a:xfrm>
            <a:off x="2286000" y="3352800"/>
            <a:ext cx="685800" cy="369332"/>
          </a:xfrm>
          <a:prstGeom prst="rect">
            <a:avLst/>
          </a:prstGeom>
          <a:noFill/>
        </p:spPr>
        <p:txBody>
          <a:bodyPr wrap="square" rtlCol="0">
            <a:spAutoFit/>
          </a:bodyPr>
          <a:lstStyle/>
          <a:p>
            <a:pPr algn="ctr"/>
            <a:r>
              <a:rPr lang="en-US" dirty="0">
                <a:solidFill>
                  <a:schemeClr val="bg1"/>
                </a:solidFill>
              </a:rPr>
              <a:t>Log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5E4BE735-F4B6-1FFF-6D81-151ECA12800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49416665-3377-DB93-4361-F7432B307D99}"/>
              </a:ext>
            </a:extLst>
          </p:cNvPr>
          <p:cNvPicPr>
            <a:picLocks noChangeAspect="1"/>
          </p:cNvPicPr>
          <p:nvPr/>
        </p:nvPicPr>
        <p:blipFill>
          <a:blip r:embed="rId2"/>
          <a:stretch>
            <a:fillRect/>
          </a:stretch>
        </p:blipFill>
        <p:spPr>
          <a:xfrm>
            <a:off x="152400" y="3766"/>
            <a:ext cx="9144000" cy="6854234"/>
          </a:xfrm>
          <a:prstGeom prst="rect">
            <a:avLst/>
          </a:prstGeom>
        </p:spPr>
      </p:pic>
      <p:sp>
        <p:nvSpPr>
          <p:cNvPr id="5" name="TextBox 4">
            <a:extLst>
              <a:ext uri="{FF2B5EF4-FFF2-40B4-BE49-F238E27FC236}">
                <a16:creationId xmlns:a16="http://schemas.microsoft.com/office/drawing/2014/main" id="{BCCAA207-C40B-3081-4852-490AC7A196FB}"/>
              </a:ext>
            </a:extLst>
          </p:cNvPr>
          <p:cNvSpPr txBox="1"/>
          <p:nvPr/>
        </p:nvSpPr>
        <p:spPr>
          <a:xfrm>
            <a:off x="3581400" y="5373469"/>
            <a:ext cx="3733800" cy="923330"/>
          </a:xfrm>
          <a:prstGeom prst="rect">
            <a:avLst/>
          </a:prstGeom>
          <a:solidFill>
            <a:schemeClr val="bg1"/>
          </a:solidFill>
          <a:ln>
            <a:solidFill>
              <a:schemeClr val="bg1"/>
            </a:solidFill>
          </a:ln>
        </p:spPr>
        <p:txBody>
          <a:bodyPr wrap="square" rtlCol="0">
            <a:spAutoFit/>
          </a:bodyPr>
          <a:lstStyle/>
          <a:p>
            <a:pPr algn="ctr"/>
            <a:r>
              <a:rPr lang="en-US" dirty="0">
                <a:latin typeface="Times New Roman" panose="02020603050405020304" pitchFamily="18" charset="0"/>
                <a:cs typeface="Times New Roman" panose="02020603050405020304" pitchFamily="18" charset="0"/>
              </a:rPr>
              <a:t>Picture taken from Cooper Point Friday 9 February 2024 with water level at 794.2 ft</a:t>
            </a:r>
          </a:p>
        </p:txBody>
      </p:sp>
      <p:cxnSp>
        <p:nvCxnSpPr>
          <p:cNvPr id="3" name="Straight Arrow Connector 2">
            <a:extLst>
              <a:ext uri="{FF2B5EF4-FFF2-40B4-BE49-F238E27FC236}">
                <a16:creationId xmlns:a16="http://schemas.microsoft.com/office/drawing/2014/main" id="{4118B595-2D51-F6F0-8B7D-AFAD5941594E}"/>
              </a:ext>
            </a:extLst>
          </p:cNvPr>
          <p:cNvCxnSpPr>
            <a:cxnSpLocks/>
          </p:cNvCxnSpPr>
          <p:nvPr/>
        </p:nvCxnSpPr>
        <p:spPr>
          <a:xfrm flipH="1">
            <a:off x="1828800" y="2362200"/>
            <a:ext cx="533400" cy="3048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6D4C86D-7E7D-50FE-F90C-166C93622927}"/>
              </a:ext>
            </a:extLst>
          </p:cNvPr>
          <p:cNvSpPr txBox="1"/>
          <p:nvPr/>
        </p:nvSpPr>
        <p:spPr>
          <a:xfrm>
            <a:off x="2286000" y="1992868"/>
            <a:ext cx="1676400" cy="369332"/>
          </a:xfrm>
          <a:prstGeom prst="rect">
            <a:avLst/>
          </a:prstGeom>
          <a:solidFill>
            <a:schemeClr val="accent2"/>
          </a:solidFill>
        </p:spPr>
        <p:txBody>
          <a:bodyPr wrap="square" rtlCol="0">
            <a:spAutoFit/>
          </a:bodyPr>
          <a:lstStyle/>
          <a:p>
            <a:pPr algn="ctr"/>
            <a:r>
              <a:rPr lang="en-US" dirty="0" err="1">
                <a:solidFill>
                  <a:schemeClr val="bg1"/>
                </a:solidFill>
                <a:latin typeface="Times New Roman" pitchFamily="18" charset="0"/>
                <a:cs typeface="Times New Roman" pitchFamily="18" charset="0"/>
              </a:rPr>
              <a:t>Plattus</a:t>
            </a:r>
            <a:r>
              <a:rPr lang="en-US" dirty="0">
                <a:solidFill>
                  <a:schemeClr val="bg1"/>
                </a:solidFill>
                <a:latin typeface="Times New Roman" pitchFamily="18" charset="0"/>
                <a:cs typeface="Times New Roman" pitchFamily="18" charset="0"/>
              </a:rPr>
              <a:t> Castle</a:t>
            </a:r>
          </a:p>
        </p:txBody>
      </p:sp>
    </p:spTree>
    <p:extLst>
      <p:ext uri="{BB962C8B-B14F-4D97-AF65-F5344CB8AC3E}">
        <p14:creationId xmlns:p14="http://schemas.microsoft.com/office/powerpoint/2010/main" val="3733862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D795A-1E39-635E-17BE-7E30BF40FB21}"/>
            </a:ext>
          </a:extLst>
        </p:cNvPr>
        <p:cNvGrpSpPr/>
        <p:nvPr/>
      </p:nvGrpSpPr>
      <p:grpSpPr>
        <a:xfrm>
          <a:off x="0" y="0"/>
          <a:ext cx="0" cy="0"/>
          <a:chOff x="0" y="0"/>
          <a:chExt cx="0" cy="0"/>
        </a:xfrm>
      </p:grpSpPr>
      <p:pic>
        <p:nvPicPr>
          <p:cNvPr id="18434" name="Picture 2" descr="C:\Users\User\Pictures\Ponderosa and Lake House.jpg">
            <a:extLst>
              <a:ext uri="{FF2B5EF4-FFF2-40B4-BE49-F238E27FC236}">
                <a16:creationId xmlns:a16="http://schemas.microsoft.com/office/drawing/2014/main" id="{13B1DD12-0294-3F3D-0B5D-6F7A4A186B79}"/>
              </a:ext>
            </a:extLst>
          </p:cNvP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a:solidFill>
              <a:schemeClr val="bg1"/>
            </a:solidFill>
          </a:ln>
        </p:spPr>
      </p:pic>
      <p:sp>
        <p:nvSpPr>
          <p:cNvPr id="3" name="TextBox 2">
            <a:extLst>
              <a:ext uri="{FF2B5EF4-FFF2-40B4-BE49-F238E27FC236}">
                <a16:creationId xmlns:a16="http://schemas.microsoft.com/office/drawing/2014/main" id="{13B47387-F088-287B-BA1D-3F3A647631A3}"/>
              </a:ext>
            </a:extLst>
          </p:cNvPr>
          <p:cNvSpPr txBox="1"/>
          <p:nvPr/>
        </p:nvSpPr>
        <p:spPr>
          <a:xfrm>
            <a:off x="4038600" y="1567934"/>
            <a:ext cx="15240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B-49</a:t>
            </a:r>
          </a:p>
        </p:txBody>
      </p:sp>
      <p:sp>
        <p:nvSpPr>
          <p:cNvPr id="5" name="TextBox 4">
            <a:extLst>
              <a:ext uri="{FF2B5EF4-FFF2-40B4-BE49-F238E27FC236}">
                <a16:creationId xmlns:a16="http://schemas.microsoft.com/office/drawing/2014/main" id="{F4E99F6F-0F47-DCCB-B358-C03BB70ECBA7}"/>
              </a:ext>
            </a:extLst>
          </p:cNvPr>
          <p:cNvSpPr txBox="1"/>
          <p:nvPr/>
        </p:nvSpPr>
        <p:spPr>
          <a:xfrm>
            <a:off x="7239000" y="1295400"/>
            <a:ext cx="8382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North</a:t>
            </a:r>
          </a:p>
        </p:txBody>
      </p:sp>
      <p:cxnSp>
        <p:nvCxnSpPr>
          <p:cNvPr id="6" name="Straight Arrow Connector 5">
            <a:extLst>
              <a:ext uri="{FF2B5EF4-FFF2-40B4-BE49-F238E27FC236}">
                <a16:creationId xmlns:a16="http://schemas.microsoft.com/office/drawing/2014/main" id="{6D5B1925-3FB4-59EC-13F9-46B9092D9E16}"/>
              </a:ext>
            </a:extLst>
          </p:cNvPr>
          <p:cNvCxnSpPr/>
          <p:nvPr/>
        </p:nvCxnSpPr>
        <p:spPr>
          <a:xfrm flipV="1">
            <a:off x="7620000" y="838200"/>
            <a:ext cx="0" cy="381000"/>
          </a:xfrm>
          <a:prstGeom prst="straightConnector1">
            <a:avLst/>
          </a:prstGeom>
          <a:ln>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DE7CB8CA-D710-D80E-5DBE-55889CB4C16A}"/>
              </a:ext>
            </a:extLst>
          </p:cNvPr>
          <p:cNvSpPr txBox="1"/>
          <p:nvPr/>
        </p:nvSpPr>
        <p:spPr>
          <a:xfrm>
            <a:off x="228600" y="3620869"/>
            <a:ext cx="2438400" cy="646331"/>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Ponderosa</a:t>
            </a:r>
          </a:p>
          <a:p>
            <a:r>
              <a:rPr lang="en-US" dirty="0">
                <a:solidFill>
                  <a:schemeClr val="bg1"/>
                </a:solidFill>
                <a:latin typeface="Times New Roman" pitchFamily="18" charset="0"/>
                <a:cs typeface="Times New Roman" pitchFamily="18" charset="0"/>
              </a:rPr>
              <a:t>Campground</a:t>
            </a:r>
          </a:p>
        </p:txBody>
      </p:sp>
      <p:cxnSp>
        <p:nvCxnSpPr>
          <p:cNvPr id="9" name="Straight Arrow Connector 8">
            <a:extLst>
              <a:ext uri="{FF2B5EF4-FFF2-40B4-BE49-F238E27FC236}">
                <a16:creationId xmlns:a16="http://schemas.microsoft.com/office/drawing/2014/main" id="{98A3616B-A142-7CC8-AD81-F51F1F444A20}"/>
              </a:ext>
            </a:extLst>
          </p:cNvPr>
          <p:cNvCxnSpPr/>
          <p:nvPr/>
        </p:nvCxnSpPr>
        <p:spPr>
          <a:xfrm flipV="1">
            <a:off x="1447800" y="3352800"/>
            <a:ext cx="685800" cy="4572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A19B5B1D-8C80-6935-B1FE-C5C8985CFE74}"/>
              </a:ext>
            </a:extLst>
          </p:cNvPr>
          <p:cNvCxnSpPr>
            <a:cxnSpLocks/>
          </p:cNvCxnSpPr>
          <p:nvPr/>
        </p:nvCxnSpPr>
        <p:spPr>
          <a:xfrm flipV="1">
            <a:off x="2850412" y="1868268"/>
            <a:ext cx="419100" cy="140733"/>
          </a:xfrm>
          <a:prstGeom prst="straightConnector1">
            <a:avLst/>
          </a:prstGeom>
          <a:ln w="12700">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DB61C79E-999E-2A56-5B70-869335A8B8A5}"/>
              </a:ext>
            </a:extLst>
          </p:cNvPr>
          <p:cNvSpPr txBox="1"/>
          <p:nvPr/>
        </p:nvSpPr>
        <p:spPr>
          <a:xfrm>
            <a:off x="797442" y="2316034"/>
            <a:ext cx="2438400" cy="369332"/>
          </a:xfrm>
          <a:prstGeom prst="rect">
            <a:avLst/>
          </a:prstGeom>
          <a:noFill/>
          <a:ln>
            <a:noFill/>
          </a:ln>
        </p:spPr>
        <p:txBody>
          <a:bodyPr wrap="square" rtlCol="0">
            <a:spAutoFit/>
          </a:bodyPr>
          <a:lstStyle/>
          <a:p>
            <a:pPr algn="ctr"/>
            <a:r>
              <a:rPr lang="en-US" dirty="0">
                <a:solidFill>
                  <a:schemeClr val="bg1"/>
                </a:solidFill>
                <a:latin typeface="Times New Roman" pitchFamily="18" charset="0"/>
                <a:cs typeface="Times New Roman" pitchFamily="18" charset="0"/>
              </a:rPr>
              <a:t>Fill-in</a:t>
            </a:r>
          </a:p>
        </p:txBody>
      </p:sp>
      <p:cxnSp>
        <p:nvCxnSpPr>
          <p:cNvPr id="22" name="Straight Arrow Connector 21">
            <a:extLst>
              <a:ext uri="{FF2B5EF4-FFF2-40B4-BE49-F238E27FC236}">
                <a16:creationId xmlns:a16="http://schemas.microsoft.com/office/drawing/2014/main" id="{6BD3EE59-8C51-0950-6B5E-AA28D9425BCB}"/>
              </a:ext>
            </a:extLst>
          </p:cNvPr>
          <p:cNvCxnSpPr/>
          <p:nvPr/>
        </p:nvCxnSpPr>
        <p:spPr>
          <a:xfrm>
            <a:off x="3733800" y="3581400"/>
            <a:ext cx="304800" cy="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29" name="Rectangle 28">
            <a:extLst>
              <a:ext uri="{FF2B5EF4-FFF2-40B4-BE49-F238E27FC236}">
                <a16:creationId xmlns:a16="http://schemas.microsoft.com/office/drawing/2014/main" id="{888BB9F4-7C7C-4EC6-A5E1-239632850F2A}"/>
              </a:ext>
            </a:extLst>
          </p:cNvPr>
          <p:cNvSpPr/>
          <p:nvPr/>
        </p:nvSpPr>
        <p:spPr>
          <a:xfrm>
            <a:off x="685800" y="5349484"/>
            <a:ext cx="4572000" cy="11166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9355F57-1E20-7B48-1939-0D37C168384B}"/>
              </a:ext>
            </a:extLst>
          </p:cNvPr>
          <p:cNvSpPr/>
          <p:nvPr/>
        </p:nvSpPr>
        <p:spPr>
          <a:xfrm>
            <a:off x="754469" y="5394408"/>
            <a:ext cx="4572000" cy="1077218"/>
          </a:xfrm>
          <a:prstGeom prst="rect">
            <a:avLst/>
          </a:prstGeom>
        </p:spPr>
        <p:txBody>
          <a:bodyPr>
            <a:spAutoFit/>
          </a:bodyPr>
          <a:lstStyle/>
          <a:p>
            <a:r>
              <a:rPr lang="en-US" sz="1600" dirty="0">
                <a:latin typeface="Times New Roman" pitchFamily="18" charset="0"/>
                <a:cs typeface="Times New Roman" pitchFamily="18" charset="0"/>
              </a:rPr>
              <a:t>Fill-in location directly across from the Ponderosa Campground and heading past marker B-49. Water level when picture was taken (Sep 2015) was 791.8 Ft (3.2 Ft below “Full Pond” of 795 Ft).</a:t>
            </a:r>
          </a:p>
        </p:txBody>
      </p:sp>
      <p:sp>
        <p:nvSpPr>
          <p:cNvPr id="18" name="TextBox 17">
            <a:extLst>
              <a:ext uri="{FF2B5EF4-FFF2-40B4-BE49-F238E27FC236}">
                <a16:creationId xmlns:a16="http://schemas.microsoft.com/office/drawing/2014/main" id="{186A334B-84DB-0A7B-662D-21DCF3E4AC70}"/>
              </a:ext>
            </a:extLst>
          </p:cNvPr>
          <p:cNvSpPr txBox="1"/>
          <p:nvPr/>
        </p:nvSpPr>
        <p:spPr>
          <a:xfrm>
            <a:off x="2667000" y="3239869"/>
            <a:ext cx="1143000" cy="923330"/>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Docks &amp; piers out of water</a:t>
            </a:r>
          </a:p>
        </p:txBody>
      </p:sp>
      <p:cxnSp>
        <p:nvCxnSpPr>
          <p:cNvPr id="19" name="Straight Arrow Connector 18">
            <a:extLst>
              <a:ext uri="{FF2B5EF4-FFF2-40B4-BE49-F238E27FC236}">
                <a16:creationId xmlns:a16="http://schemas.microsoft.com/office/drawing/2014/main" id="{1146D586-4597-334A-6318-9895E515ACC5}"/>
              </a:ext>
            </a:extLst>
          </p:cNvPr>
          <p:cNvCxnSpPr/>
          <p:nvPr/>
        </p:nvCxnSpPr>
        <p:spPr>
          <a:xfrm>
            <a:off x="3657600" y="3810000"/>
            <a:ext cx="381000" cy="1524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1694E3BF-3E19-3F44-8BE3-3B9986F299F2}"/>
              </a:ext>
            </a:extLst>
          </p:cNvPr>
          <p:cNvCxnSpPr/>
          <p:nvPr/>
        </p:nvCxnSpPr>
        <p:spPr>
          <a:xfrm flipV="1">
            <a:off x="3657600" y="3124200"/>
            <a:ext cx="228600" cy="2286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6B6CD2C7-9F1E-347F-8897-39606A220B91}"/>
              </a:ext>
            </a:extLst>
          </p:cNvPr>
          <p:cNvCxnSpPr/>
          <p:nvPr/>
        </p:nvCxnSpPr>
        <p:spPr>
          <a:xfrm flipV="1">
            <a:off x="3200400" y="2819400"/>
            <a:ext cx="0" cy="4572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69ED7DCB-0C47-3716-8520-277950584D32}"/>
              </a:ext>
            </a:extLst>
          </p:cNvPr>
          <p:cNvCxnSpPr/>
          <p:nvPr/>
        </p:nvCxnSpPr>
        <p:spPr>
          <a:xfrm flipV="1">
            <a:off x="3505200" y="2895600"/>
            <a:ext cx="76200" cy="4572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120A4EAC-CCB6-1881-CDB9-FB559421C4E9}"/>
              </a:ext>
            </a:extLst>
          </p:cNvPr>
          <p:cNvCxnSpPr/>
          <p:nvPr/>
        </p:nvCxnSpPr>
        <p:spPr>
          <a:xfrm flipV="1">
            <a:off x="3048000" y="3505200"/>
            <a:ext cx="304800" cy="762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8AE301FF-AEC2-6A5C-1016-4905773F870B}"/>
              </a:ext>
            </a:extLst>
          </p:cNvPr>
          <p:cNvCxnSpPr/>
          <p:nvPr/>
        </p:nvCxnSpPr>
        <p:spPr>
          <a:xfrm>
            <a:off x="3505200" y="3886200"/>
            <a:ext cx="609600" cy="457200"/>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2A24C962-3A6B-4C99-221F-BBE05C960432}"/>
              </a:ext>
            </a:extLst>
          </p:cNvPr>
          <p:cNvSpPr txBox="1"/>
          <p:nvPr/>
        </p:nvSpPr>
        <p:spPr>
          <a:xfrm>
            <a:off x="1905000" y="762000"/>
            <a:ext cx="2286000" cy="369332"/>
          </a:xfrm>
          <a:prstGeom prst="rect">
            <a:avLst/>
          </a:prstGeom>
          <a:noFill/>
        </p:spPr>
        <p:txBody>
          <a:bodyPr wrap="square" rtlCol="0">
            <a:spAutoFit/>
          </a:bodyPr>
          <a:lstStyle/>
          <a:p>
            <a:r>
              <a:rPr lang="en-US" dirty="0">
                <a:solidFill>
                  <a:schemeClr val="bg1"/>
                </a:solidFill>
                <a:latin typeface="Times New Roman" pitchFamily="18" charset="0"/>
                <a:cs typeface="Times New Roman" pitchFamily="18" charset="0"/>
              </a:rPr>
              <a:t>Dock out of water</a:t>
            </a:r>
          </a:p>
        </p:txBody>
      </p:sp>
      <p:cxnSp>
        <p:nvCxnSpPr>
          <p:cNvPr id="42" name="Straight Arrow Connector 41">
            <a:extLst>
              <a:ext uri="{FF2B5EF4-FFF2-40B4-BE49-F238E27FC236}">
                <a16:creationId xmlns:a16="http://schemas.microsoft.com/office/drawing/2014/main" id="{19C69CA7-6D7E-7B28-92E9-C86B369F97E7}"/>
              </a:ext>
            </a:extLst>
          </p:cNvPr>
          <p:cNvCxnSpPr>
            <a:cxnSpLocks/>
            <a:stCxn id="41" idx="2"/>
          </p:cNvCxnSpPr>
          <p:nvPr/>
        </p:nvCxnSpPr>
        <p:spPr>
          <a:xfrm>
            <a:off x="3048000" y="1131332"/>
            <a:ext cx="304800" cy="545068"/>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408A7FD7-2E31-4B81-5BD9-9C219EFF25F7}"/>
              </a:ext>
            </a:extLst>
          </p:cNvPr>
          <p:cNvCxnSpPr/>
          <p:nvPr/>
        </p:nvCxnSpPr>
        <p:spPr>
          <a:xfrm flipV="1">
            <a:off x="2286000" y="2209800"/>
            <a:ext cx="152400" cy="152400"/>
          </a:xfrm>
          <a:prstGeom prst="straightConnector1">
            <a:avLst/>
          </a:prstGeom>
          <a:ln w="12700">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27" name="TextBox 26">
            <a:extLst>
              <a:ext uri="{FF2B5EF4-FFF2-40B4-BE49-F238E27FC236}">
                <a16:creationId xmlns:a16="http://schemas.microsoft.com/office/drawing/2014/main" id="{A5A4C21B-7AB0-2F71-ED2B-7D114E94C680}"/>
              </a:ext>
            </a:extLst>
          </p:cNvPr>
          <p:cNvSpPr txBox="1"/>
          <p:nvPr/>
        </p:nvSpPr>
        <p:spPr>
          <a:xfrm>
            <a:off x="4876800" y="838200"/>
            <a:ext cx="1524000" cy="584775"/>
          </a:xfrm>
          <a:prstGeom prst="rect">
            <a:avLst/>
          </a:prstGeom>
          <a:solidFill>
            <a:schemeClr val="bg1"/>
          </a:solidFill>
          <a:ln>
            <a:noFill/>
          </a:ln>
        </p:spPr>
        <p:txBody>
          <a:bodyPr wrap="square" rtlCol="0">
            <a:spAutoFit/>
          </a:bodyPr>
          <a:lstStyle/>
          <a:p>
            <a:pPr algn="ctr"/>
            <a:r>
              <a:rPr lang="en-US" sz="1600" dirty="0">
                <a:latin typeface="Times New Roman" pitchFamily="18" charset="0"/>
                <a:cs typeface="Times New Roman" pitchFamily="18" charset="0"/>
              </a:rPr>
              <a:t>New Lake Development</a:t>
            </a:r>
          </a:p>
        </p:txBody>
      </p:sp>
      <p:sp>
        <p:nvSpPr>
          <p:cNvPr id="8" name="TextBox 7">
            <a:extLst>
              <a:ext uri="{FF2B5EF4-FFF2-40B4-BE49-F238E27FC236}">
                <a16:creationId xmlns:a16="http://schemas.microsoft.com/office/drawing/2014/main" id="{5C1F5CEF-BB99-42FE-319E-6191354EC977}"/>
              </a:ext>
            </a:extLst>
          </p:cNvPr>
          <p:cNvSpPr txBox="1"/>
          <p:nvPr/>
        </p:nvSpPr>
        <p:spPr>
          <a:xfrm>
            <a:off x="2743200" y="2221468"/>
            <a:ext cx="1447800"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Cooper Point</a:t>
            </a:r>
          </a:p>
        </p:txBody>
      </p:sp>
      <p:sp>
        <p:nvSpPr>
          <p:cNvPr id="2" name="TextBox 1">
            <a:extLst>
              <a:ext uri="{FF2B5EF4-FFF2-40B4-BE49-F238E27FC236}">
                <a16:creationId xmlns:a16="http://schemas.microsoft.com/office/drawing/2014/main" id="{E59584EE-EDB1-923A-4656-F4FFC98F57F9}"/>
              </a:ext>
            </a:extLst>
          </p:cNvPr>
          <p:cNvSpPr txBox="1"/>
          <p:nvPr/>
        </p:nvSpPr>
        <p:spPr>
          <a:xfrm>
            <a:off x="1905000" y="1219200"/>
            <a:ext cx="15240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B-50/51??</a:t>
            </a:r>
          </a:p>
        </p:txBody>
      </p:sp>
      <p:sp>
        <p:nvSpPr>
          <p:cNvPr id="4" name="TextBox 3">
            <a:extLst>
              <a:ext uri="{FF2B5EF4-FFF2-40B4-BE49-F238E27FC236}">
                <a16:creationId xmlns:a16="http://schemas.microsoft.com/office/drawing/2014/main" id="{44DB5794-53B6-34F5-27FA-3BCFA9FC3C9D}"/>
              </a:ext>
            </a:extLst>
          </p:cNvPr>
          <p:cNvSpPr txBox="1"/>
          <p:nvPr/>
        </p:nvSpPr>
        <p:spPr>
          <a:xfrm>
            <a:off x="4648200" y="2450068"/>
            <a:ext cx="15240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B-48</a:t>
            </a:r>
          </a:p>
        </p:txBody>
      </p:sp>
      <p:cxnSp>
        <p:nvCxnSpPr>
          <p:cNvPr id="11" name="Straight Arrow Connector 10">
            <a:extLst>
              <a:ext uri="{FF2B5EF4-FFF2-40B4-BE49-F238E27FC236}">
                <a16:creationId xmlns:a16="http://schemas.microsoft.com/office/drawing/2014/main" id="{68F16E33-B533-56C2-B63E-4E6FC69B46F1}"/>
              </a:ext>
            </a:extLst>
          </p:cNvPr>
          <p:cNvCxnSpPr>
            <a:cxnSpLocks/>
          </p:cNvCxnSpPr>
          <p:nvPr/>
        </p:nvCxnSpPr>
        <p:spPr>
          <a:xfrm flipV="1">
            <a:off x="5668925" y="2406134"/>
            <a:ext cx="274675" cy="243364"/>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2D178F21-9D90-0345-2F13-96BA060469FA}"/>
              </a:ext>
            </a:extLst>
          </p:cNvPr>
          <p:cNvSpPr txBox="1"/>
          <p:nvPr/>
        </p:nvSpPr>
        <p:spPr>
          <a:xfrm>
            <a:off x="5867400" y="5997952"/>
            <a:ext cx="1524000" cy="369332"/>
          </a:xfrm>
          <a:prstGeom prst="rect">
            <a:avLst/>
          </a:prstGeom>
          <a:noFill/>
        </p:spPr>
        <p:txBody>
          <a:bodyPr wrap="square" rtlCol="0">
            <a:spAutoFit/>
          </a:bodyPr>
          <a:lstStyle/>
          <a:p>
            <a:pPr algn="ctr"/>
            <a:r>
              <a:rPr lang="en-US" dirty="0">
                <a:solidFill>
                  <a:schemeClr val="bg1"/>
                </a:solidFill>
                <a:latin typeface="Times New Roman" pitchFamily="18" charset="0"/>
                <a:cs typeface="Times New Roman" pitchFamily="18" charset="0"/>
              </a:rPr>
              <a:t>B-46</a:t>
            </a:r>
          </a:p>
        </p:txBody>
      </p:sp>
      <p:cxnSp>
        <p:nvCxnSpPr>
          <p:cNvPr id="33" name="Straight Arrow Connector 32">
            <a:extLst>
              <a:ext uri="{FF2B5EF4-FFF2-40B4-BE49-F238E27FC236}">
                <a16:creationId xmlns:a16="http://schemas.microsoft.com/office/drawing/2014/main" id="{82B56BEC-DBBC-B7D3-74A7-38B107344D10}"/>
              </a:ext>
            </a:extLst>
          </p:cNvPr>
          <p:cNvCxnSpPr>
            <a:cxnSpLocks/>
          </p:cNvCxnSpPr>
          <p:nvPr/>
        </p:nvCxnSpPr>
        <p:spPr>
          <a:xfrm>
            <a:off x="6934200" y="6182618"/>
            <a:ext cx="221069" cy="184666"/>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978A5FA0-D02C-C993-9A23-C7EDBEDA71E1}"/>
              </a:ext>
            </a:extLst>
          </p:cNvPr>
          <p:cNvCxnSpPr>
            <a:cxnSpLocks/>
          </p:cNvCxnSpPr>
          <p:nvPr/>
        </p:nvCxnSpPr>
        <p:spPr>
          <a:xfrm flipV="1">
            <a:off x="3387800" y="1817131"/>
            <a:ext cx="311888" cy="55605"/>
          </a:xfrm>
          <a:prstGeom prst="straightConnector1">
            <a:avLst/>
          </a:prstGeom>
          <a:ln w="12700">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a:extLst>
              <a:ext uri="{FF2B5EF4-FFF2-40B4-BE49-F238E27FC236}">
                <a16:creationId xmlns:a16="http://schemas.microsoft.com/office/drawing/2014/main" id="{C9309292-7D8E-39E2-29E6-228168D3DCB5}"/>
              </a:ext>
            </a:extLst>
          </p:cNvPr>
          <p:cNvCxnSpPr>
            <a:cxnSpLocks/>
          </p:cNvCxnSpPr>
          <p:nvPr/>
        </p:nvCxnSpPr>
        <p:spPr>
          <a:xfrm flipH="1">
            <a:off x="4259225" y="1828800"/>
            <a:ext cx="236575" cy="127084"/>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EFC95EDC-84DF-6B28-5DDF-0794F8E4A5F3}"/>
              </a:ext>
            </a:extLst>
          </p:cNvPr>
          <p:cNvCxnSpPr>
            <a:cxnSpLocks/>
          </p:cNvCxnSpPr>
          <p:nvPr/>
        </p:nvCxnSpPr>
        <p:spPr>
          <a:xfrm>
            <a:off x="4495800" y="1992243"/>
            <a:ext cx="252524" cy="153025"/>
          </a:xfrm>
          <a:prstGeom prst="straightConnector1">
            <a:avLst/>
          </a:prstGeom>
          <a:ln w="12700">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DB43224E-F6CA-436A-F4AE-F33101F86977}"/>
              </a:ext>
            </a:extLst>
          </p:cNvPr>
          <p:cNvCxnSpPr>
            <a:cxnSpLocks/>
          </p:cNvCxnSpPr>
          <p:nvPr/>
        </p:nvCxnSpPr>
        <p:spPr>
          <a:xfrm>
            <a:off x="4876800" y="2209800"/>
            <a:ext cx="258725" cy="177462"/>
          </a:xfrm>
          <a:prstGeom prst="straightConnector1">
            <a:avLst/>
          </a:prstGeom>
          <a:ln w="12700">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56" name="Straight Arrow Connector 55">
            <a:extLst>
              <a:ext uri="{FF2B5EF4-FFF2-40B4-BE49-F238E27FC236}">
                <a16:creationId xmlns:a16="http://schemas.microsoft.com/office/drawing/2014/main" id="{CA97B83F-71DB-AEC7-3F80-72D027160A26}"/>
              </a:ext>
            </a:extLst>
          </p:cNvPr>
          <p:cNvCxnSpPr>
            <a:cxnSpLocks/>
          </p:cNvCxnSpPr>
          <p:nvPr/>
        </p:nvCxnSpPr>
        <p:spPr>
          <a:xfrm>
            <a:off x="3848986" y="1819873"/>
            <a:ext cx="384102" cy="72469"/>
          </a:xfrm>
          <a:prstGeom prst="straightConnector1">
            <a:avLst/>
          </a:prstGeom>
          <a:ln w="12700">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8437" name="TextBox 18436">
            <a:extLst>
              <a:ext uri="{FF2B5EF4-FFF2-40B4-BE49-F238E27FC236}">
                <a16:creationId xmlns:a16="http://schemas.microsoft.com/office/drawing/2014/main" id="{87AF9A65-5575-8FAE-8424-80682E91181F}"/>
              </a:ext>
            </a:extLst>
          </p:cNvPr>
          <p:cNvSpPr txBox="1"/>
          <p:nvPr/>
        </p:nvSpPr>
        <p:spPr>
          <a:xfrm>
            <a:off x="633524" y="1597053"/>
            <a:ext cx="1447800" cy="369332"/>
          </a:xfrm>
          <a:prstGeom prst="rect">
            <a:avLst/>
          </a:prstGeom>
          <a:noFill/>
        </p:spPr>
        <p:txBody>
          <a:bodyPr wrap="square" rtlCol="0">
            <a:spAutoFit/>
          </a:bodyPr>
          <a:lstStyle/>
          <a:p>
            <a:r>
              <a:rPr lang="en-US" dirty="0" err="1">
                <a:solidFill>
                  <a:schemeClr val="bg1"/>
                </a:solidFill>
                <a:latin typeface="Times New Roman" panose="02020603050405020304" pitchFamily="18" charset="0"/>
                <a:cs typeface="Times New Roman" panose="02020603050405020304" pitchFamily="18" charset="0"/>
              </a:rPr>
              <a:t>Plattus</a:t>
            </a:r>
            <a:r>
              <a:rPr lang="en-US" dirty="0">
                <a:solidFill>
                  <a:schemeClr val="bg1"/>
                </a:solidFill>
                <a:latin typeface="Times New Roman" panose="02020603050405020304" pitchFamily="18" charset="0"/>
                <a:cs typeface="Times New Roman" panose="02020603050405020304" pitchFamily="18" charset="0"/>
              </a:rPr>
              <a:t> Castle</a:t>
            </a:r>
          </a:p>
        </p:txBody>
      </p:sp>
      <p:cxnSp>
        <p:nvCxnSpPr>
          <p:cNvPr id="18438" name="Straight Arrow Connector 18437">
            <a:extLst>
              <a:ext uri="{FF2B5EF4-FFF2-40B4-BE49-F238E27FC236}">
                <a16:creationId xmlns:a16="http://schemas.microsoft.com/office/drawing/2014/main" id="{F7152311-F783-3FE5-1A49-9F31E4B9770C}"/>
              </a:ext>
            </a:extLst>
          </p:cNvPr>
          <p:cNvCxnSpPr>
            <a:cxnSpLocks/>
          </p:cNvCxnSpPr>
          <p:nvPr/>
        </p:nvCxnSpPr>
        <p:spPr>
          <a:xfrm flipV="1">
            <a:off x="2027274" y="1760309"/>
            <a:ext cx="464288" cy="63821"/>
          </a:xfrm>
          <a:prstGeom prst="straightConnector1">
            <a:avLst/>
          </a:prstGeom>
          <a:ln w="12700">
            <a:solidFill>
              <a:schemeClr val="bg1"/>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81765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2288</TotalTime>
  <Words>2333</Words>
  <Application>Microsoft Office PowerPoint</Application>
  <PresentationFormat>On-screen Show (4:3)</PresentationFormat>
  <Paragraphs>200</Paragraphs>
  <Slides>29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Times New Roman</vt:lpstr>
      <vt:lpstr>Wingdings</vt:lpstr>
      <vt:lpstr>Office Theme</vt:lpstr>
      <vt:lpstr> Blackwater Fill-in and Debris   </vt:lpstr>
      <vt:lpstr>PowerPoint Presentation</vt:lpstr>
      <vt:lpstr>Blackwater Fill-in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John Cooper</cp:lastModifiedBy>
  <cp:revision>324</cp:revision>
  <dcterms:created xsi:type="dcterms:W3CDTF">2006-08-16T00:00:00Z</dcterms:created>
  <dcterms:modified xsi:type="dcterms:W3CDTF">2024-02-13T15:07:49Z</dcterms:modified>
</cp:coreProperties>
</file>